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  <p:sldMasterId id="2147483733" r:id="rId7"/>
    <p:sldMasterId id="2147483745" r:id="rId8"/>
    <p:sldMasterId id="2147483757" r:id="rId9"/>
    <p:sldMasterId id="2147483769" r:id="rId10"/>
  </p:sldMasterIdLst>
  <p:notesMasterIdLst>
    <p:notesMasterId r:id="rId38"/>
  </p:notesMasterIdLst>
  <p:sldIdLst>
    <p:sldId id="919" r:id="rId11"/>
    <p:sldId id="955" r:id="rId12"/>
    <p:sldId id="954" r:id="rId13"/>
    <p:sldId id="924" r:id="rId14"/>
    <p:sldId id="925" r:id="rId15"/>
    <p:sldId id="926" r:id="rId16"/>
    <p:sldId id="949" r:id="rId17"/>
    <p:sldId id="933" r:id="rId18"/>
    <p:sldId id="934" r:id="rId19"/>
    <p:sldId id="935" r:id="rId20"/>
    <p:sldId id="936" r:id="rId21"/>
    <p:sldId id="937" r:id="rId22"/>
    <p:sldId id="946" r:id="rId23"/>
    <p:sldId id="939" r:id="rId24"/>
    <p:sldId id="940" r:id="rId25"/>
    <p:sldId id="941" r:id="rId26"/>
    <p:sldId id="952" r:id="rId27"/>
    <p:sldId id="302" r:id="rId28"/>
    <p:sldId id="312" r:id="rId29"/>
    <p:sldId id="315" r:id="rId30"/>
    <p:sldId id="314" r:id="rId31"/>
    <p:sldId id="329" r:id="rId32"/>
    <p:sldId id="317" r:id="rId33"/>
    <p:sldId id="318" r:id="rId34"/>
    <p:sldId id="319" r:id="rId35"/>
    <p:sldId id="320" r:id="rId36"/>
    <p:sldId id="31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97" autoAdjust="0"/>
  </p:normalViewPr>
  <p:slideViewPr>
    <p:cSldViewPr snapToGrid="0">
      <p:cViewPr varScale="1">
        <p:scale>
          <a:sx n="79" d="100"/>
          <a:sy n="79" d="100"/>
        </p:scale>
        <p:origin x="77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873DB2-D9E4-4447-962F-96BBD01F28BC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980538-E1E1-4645-9383-E3DDF73D9C7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Operating cost </a:t>
          </a:r>
        </a:p>
      </dgm:t>
    </dgm:pt>
    <dgm:pt modelId="{F8BC224F-37A2-432E-8B05-1C8224BCF50B}" type="parTrans" cxnId="{746E7237-D37C-45AA-AEF8-98049088A6C1}">
      <dgm:prSet/>
      <dgm:spPr/>
      <dgm:t>
        <a:bodyPr/>
        <a:lstStyle/>
        <a:p>
          <a:endParaRPr lang="en-US"/>
        </a:p>
      </dgm:t>
    </dgm:pt>
    <dgm:pt modelId="{75A2001F-AA3C-483F-BD77-D2234C1D90A2}" type="sibTrans" cxnId="{746E7237-D37C-45AA-AEF8-98049088A6C1}">
      <dgm:prSet/>
      <dgm:spPr/>
      <dgm:t>
        <a:bodyPr/>
        <a:lstStyle/>
        <a:p>
          <a:endParaRPr lang="en-US"/>
        </a:p>
      </dgm:t>
    </dgm:pt>
    <dgm:pt modelId="{46ED7568-51B6-4058-9663-329A21163F6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Land </a:t>
          </a:r>
        </a:p>
      </dgm:t>
    </dgm:pt>
    <dgm:pt modelId="{137D9058-AE3B-4602-A103-71C77520FFAD}" type="parTrans" cxnId="{B1D9B47C-93DF-43A5-BCCC-4D5A161BF1A6}">
      <dgm:prSet/>
      <dgm:spPr/>
      <dgm:t>
        <a:bodyPr/>
        <a:lstStyle/>
        <a:p>
          <a:endParaRPr lang="en-US" dirty="0"/>
        </a:p>
      </dgm:t>
    </dgm:pt>
    <dgm:pt modelId="{21F6ACB7-F37D-439D-B328-3CEF57A671EA}" type="sibTrans" cxnId="{B1D9B47C-93DF-43A5-BCCC-4D5A161BF1A6}">
      <dgm:prSet/>
      <dgm:spPr/>
      <dgm:t>
        <a:bodyPr/>
        <a:lstStyle/>
        <a:p>
          <a:endParaRPr lang="en-US"/>
        </a:p>
      </dgm:t>
    </dgm:pt>
    <dgm:pt modelId="{9C826D04-4AC6-48C9-B57D-D02F25CDFEF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400" dirty="0"/>
            <a:t>Entrepreneurship</a:t>
          </a:r>
        </a:p>
      </dgm:t>
    </dgm:pt>
    <dgm:pt modelId="{38B747FF-1038-4A77-81A2-520061951AD3}" type="parTrans" cxnId="{8823AD03-2697-4A3B-947C-D554916BC013}">
      <dgm:prSet/>
      <dgm:spPr/>
      <dgm:t>
        <a:bodyPr/>
        <a:lstStyle/>
        <a:p>
          <a:endParaRPr lang="en-US" dirty="0"/>
        </a:p>
      </dgm:t>
    </dgm:pt>
    <dgm:pt modelId="{48629C7A-00E3-4BD9-AFE8-50649EAC3F93}" type="sibTrans" cxnId="{8823AD03-2697-4A3B-947C-D554916BC013}">
      <dgm:prSet/>
      <dgm:spPr/>
      <dgm:t>
        <a:bodyPr/>
        <a:lstStyle/>
        <a:p>
          <a:endParaRPr lang="en-US"/>
        </a:p>
      </dgm:t>
    </dgm:pt>
    <dgm:pt modelId="{B16EB0BD-1D98-41F0-A79A-599C8E403D7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Labor </a:t>
          </a:r>
        </a:p>
      </dgm:t>
    </dgm:pt>
    <dgm:pt modelId="{44ACAA71-3FF8-425A-821F-E9FE6DAED50E}" type="parTrans" cxnId="{E4C7E3AE-CA79-4D92-989D-7F731AC5DE7B}">
      <dgm:prSet/>
      <dgm:spPr/>
      <dgm:t>
        <a:bodyPr/>
        <a:lstStyle/>
        <a:p>
          <a:endParaRPr lang="en-US" dirty="0"/>
        </a:p>
      </dgm:t>
    </dgm:pt>
    <dgm:pt modelId="{85617FB7-C316-411B-A2E2-A3F58F3FED3F}" type="sibTrans" cxnId="{E4C7E3AE-CA79-4D92-989D-7F731AC5DE7B}">
      <dgm:prSet/>
      <dgm:spPr/>
      <dgm:t>
        <a:bodyPr/>
        <a:lstStyle/>
        <a:p>
          <a:endParaRPr lang="en-US"/>
        </a:p>
      </dgm:t>
    </dgm:pt>
    <dgm:pt modelId="{4DA84858-A927-412D-AB5F-7859099059D5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Capital </a:t>
          </a:r>
        </a:p>
      </dgm:t>
    </dgm:pt>
    <dgm:pt modelId="{4248D3D5-6B97-4E80-BF64-410B8AD0D27E}" type="parTrans" cxnId="{5F686613-FE4F-4435-9328-291D906FB8AC}">
      <dgm:prSet/>
      <dgm:spPr/>
      <dgm:t>
        <a:bodyPr/>
        <a:lstStyle/>
        <a:p>
          <a:endParaRPr lang="en-US" dirty="0"/>
        </a:p>
      </dgm:t>
    </dgm:pt>
    <dgm:pt modelId="{1EFF7D66-1A7B-4685-90CD-B4F16A81BD38}" type="sibTrans" cxnId="{5F686613-FE4F-4435-9328-291D906FB8AC}">
      <dgm:prSet/>
      <dgm:spPr/>
      <dgm:t>
        <a:bodyPr/>
        <a:lstStyle/>
        <a:p>
          <a:endParaRPr lang="en-US"/>
        </a:p>
      </dgm:t>
    </dgm:pt>
    <dgm:pt modelId="{79D36222-F5BA-47F0-A96F-49FD7AA36E2E}" type="pres">
      <dgm:prSet presAssocID="{33873DB2-D9E4-4447-962F-96BBD01F28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A2266CD-D22E-49AF-8687-9933F9B86E3F}" type="pres">
      <dgm:prSet presAssocID="{70980538-E1E1-4645-9383-E3DDF73D9C77}" presName="centerShape" presStyleLbl="node0" presStyleIdx="0" presStyleCnt="1"/>
      <dgm:spPr/>
    </dgm:pt>
    <dgm:pt modelId="{984B286F-B12B-434A-A7B0-BE77208EAE5B}" type="pres">
      <dgm:prSet presAssocID="{137D9058-AE3B-4602-A103-71C77520FFAD}" presName="Name9" presStyleLbl="parChTrans1D2" presStyleIdx="0" presStyleCnt="4"/>
      <dgm:spPr/>
    </dgm:pt>
    <dgm:pt modelId="{736133A1-A6D3-4F63-8837-DD6F85D43D36}" type="pres">
      <dgm:prSet presAssocID="{137D9058-AE3B-4602-A103-71C77520FFAD}" presName="connTx" presStyleLbl="parChTrans1D2" presStyleIdx="0" presStyleCnt="4"/>
      <dgm:spPr/>
    </dgm:pt>
    <dgm:pt modelId="{C45A38BE-579F-4E25-9DFE-71620AE7455B}" type="pres">
      <dgm:prSet presAssocID="{46ED7568-51B6-4058-9663-329A21163F63}" presName="node" presStyleLbl="node1" presStyleIdx="0" presStyleCnt="4">
        <dgm:presLayoutVars>
          <dgm:bulletEnabled val="1"/>
        </dgm:presLayoutVars>
      </dgm:prSet>
      <dgm:spPr/>
    </dgm:pt>
    <dgm:pt modelId="{E3DF7868-D9A4-4BD9-B58A-8E8E476A97E4}" type="pres">
      <dgm:prSet presAssocID="{38B747FF-1038-4A77-81A2-520061951AD3}" presName="Name9" presStyleLbl="parChTrans1D2" presStyleIdx="1" presStyleCnt="4"/>
      <dgm:spPr/>
    </dgm:pt>
    <dgm:pt modelId="{859DBB62-AF68-4519-BC2B-608E24BCA3FF}" type="pres">
      <dgm:prSet presAssocID="{38B747FF-1038-4A77-81A2-520061951AD3}" presName="connTx" presStyleLbl="parChTrans1D2" presStyleIdx="1" presStyleCnt="4"/>
      <dgm:spPr/>
    </dgm:pt>
    <dgm:pt modelId="{538B2F95-DD9F-4D31-B0BB-D06743CC715B}" type="pres">
      <dgm:prSet presAssocID="{9C826D04-4AC6-48C9-B57D-D02F25CDFEF3}" presName="node" presStyleLbl="node1" presStyleIdx="1" presStyleCnt="4" custScaleX="143630" custScaleY="103738">
        <dgm:presLayoutVars>
          <dgm:bulletEnabled val="1"/>
        </dgm:presLayoutVars>
      </dgm:prSet>
      <dgm:spPr/>
    </dgm:pt>
    <dgm:pt modelId="{9B4E1ECA-4D20-4172-9406-883EECA3C1DA}" type="pres">
      <dgm:prSet presAssocID="{44ACAA71-3FF8-425A-821F-E9FE6DAED50E}" presName="Name9" presStyleLbl="parChTrans1D2" presStyleIdx="2" presStyleCnt="4"/>
      <dgm:spPr/>
    </dgm:pt>
    <dgm:pt modelId="{A2DF08AA-612C-453C-8546-64E608EB3B79}" type="pres">
      <dgm:prSet presAssocID="{44ACAA71-3FF8-425A-821F-E9FE6DAED50E}" presName="connTx" presStyleLbl="parChTrans1D2" presStyleIdx="2" presStyleCnt="4"/>
      <dgm:spPr/>
    </dgm:pt>
    <dgm:pt modelId="{0B7EF340-62E9-4DDD-B2AC-2AD007A2F5FD}" type="pres">
      <dgm:prSet presAssocID="{B16EB0BD-1D98-41F0-A79A-599C8E403D7F}" presName="node" presStyleLbl="node1" presStyleIdx="2" presStyleCnt="4">
        <dgm:presLayoutVars>
          <dgm:bulletEnabled val="1"/>
        </dgm:presLayoutVars>
      </dgm:prSet>
      <dgm:spPr/>
    </dgm:pt>
    <dgm:pt modelId="{30895363-7472-42E8-98C7-D133B556DA26}" type="pres">
      <dgm:prSet presAssocID="{4248D3D5-6B97-4E80-BF64-410B8AD0D27E}" presName="Name9" presStyleLbl="parChTrans1D2" presStyleIdx="3" presStyleCnt="4"/>
      <dgm:spPr/>
    </dgm:pt>
    <dgm:pt modelId="{3008D070-CBFC-4968-8824-AB65BEDAABBD}" type="pres">
      <dgm:prSet presAssocID="{4248D3D5-6B97-4E80-BF64-410B8AD0D27E}" presName="connTx" presStyleLbl="parChTrans1D2" presStyleIdx="3" presStyleCnt="4"/>
      <dgm:spPr/>
    </dgm:pt>
    <dgm:pt modelId="{3B905BB4-AA7E-45C1-BC9E-70A51586A003}" type="pres">
      <dgm:prSet presAssocID="{4DA84858-A927-412D-AB5F-7859099059D5}" presName="node" presStyleLbl="node1" presStyleIdx="3" presStyleCnt="4">
        <dgm:presLayoutVars>
          <dgm:bulletEnabled val="1"/>
        </dgm:presLayoutVars>
      </dgm:prSet>
      <dgm:spPr/>
    </dgm:pt>
  </dgm:ptLst>
  <dgm:cxnLst>
    <dgm:cxn modelId="{8823AD03-2697-4A3B-947C-D554916BC013}" srcId="{70980538-E1E1-4645-9383-E3DDF73D9C77}" destId="{9C826D04-4AC6-48C9-B57D-D02F25CDFEF3}" srcOrd="1" destOrd="0" parTransId="{38B747FF-1038-4A77-81A2-520061951AD3}" sibTransId="{48629C7A-00E3-4BD9-AFE8-50649EAC3F93}"/>
    <dgm:cxn modelId="{5F686613-FE4F-4435-9328-291D906FB8AC}" srcId="{70980538-E1E1-4645-9383-E3DDF73D9C77}" destId="{4DA84858-A927-412D-AB5F-7859099059D5}" srcOrd="3" destOrd="0" parTransId="{4248D3D5-6B97-4E80-BF64-410B8AD0D27E}" sibTransId="{1EFF7D66-1A7B-4685-90CD-B4F16A81BD38}"/>
    <dgm:cxn modelId="{3414E313-4655-4DAF-8CDF-8A282F99858C}" type="presOf" srcId="{B16EB0BD-1D98-41F0-A79A-599C8E403D7F}" destId="{0B7EF340-62E9-4DDD-B2AC-2AD007A2F5FD}" srcOrd="0" destOrd="0" presId="urn:microsoft.com/office/officeart/2005/8/layout/radial1"/>
    <dgm:cxn modelId="{C38B1F1D-5C51-4594-A532-B19BB0EA1C78}" type="presOf" srcId="{46ED7568-51B6-4058-9663-329A21163F63}" destId="{C45A38BE-579F-4E25-9DFE-71620AE7455B}" srcOrd="0" destOrd="0" presId="urn:microsoft.com/office/officeart/2005/8/layout/radial1"/>
    <dgm:cxn modelId="{6A9C2F21-DE44-49F4-96E9-FC14128CBADB}" type="presOf" srcId="{4248D3D5-6B97-4E80-BF64-410B8AD0D27E}" destId="{3008D070-CBFC-4968-8824-AB65BEDAABBD}" srcOrd="1" destOrd="0" presId="urn:microsoft.com/office/officeart/2005/8/layout/radial1"/>
    <dgm:cxn modelId="{3C6F0922-EC16-44E4-A7E0-FC9DC64DC1DD}" type="presOf" srcId="{9C826D04-4AC6-48C9-B57D-D02F25CDFEF3}" destId="{538B2F95-DD9F-4D31-B0BB-D06743CC715B}" srcOrd="0" destOrd="0" presId="urn:microsoft.com/office/officeart/2005/8/layout/radial1"/>
    <dgm:cxn modelId="{746E7237-D37C-45AA-AEF8-98049088A6C1}" srcId="{33873DB2-D9E4-4447-962F-96BBD01F28BC}" destId="{70980538-E1E1-4645-9383-E3DDF73D9C77}" srcOrd="0" destOrd="0" parTransId="{F8BC224F-37A2-432E-8B05-1C8224BCF50B}" sibTransId="{75A2001F-AA3C-483F-BD77-D2234C1D90A2}"/>
    <dgm:cxn modelId="{EAACB43B-5F51-40F5-911E-B1E2AEF07BD9}" type="presOf" srcId="{44ACAA71-3FF8-425A-821F-E9FE6DAED50E}" destId="{9B4E1ECA-4D20-4172-9406-883EECA3C1DA}" srcOrd="0" destOrd="0" presId="urn:microsoft.com/office/officeart/2005/8/layout/radial1"/>
    <dgm:cxn modelId="{3847E95B-797C-4634-91E3-F6ADF07CA0F6}" type="presOf" srcId="{4DA84858-A927-412D-AB5F-7859099059D5}" destId="{3B905BB4-AA7E-45C1-BC9E-70A51586A003}" srcOrd="0" destOrd="0" presId="urn:microsoft.com/office/officeart/2005/8/layout/radial1"/>
    <dgm:cxn modelId="{B1D9B47C-93DF-43A5-BCCC-4D5A161BF1A6}" srcId="{70980538-E1E1-4645-9383-E3DDF73D9C77}" destId="{46ED7568-51B6-4058-9663-329A21163F63}" srcOrd="0" destOrd="0" parTransId="{137D9058-AE3B-4602-A103-71C77520FFAD}" sibTransId="{21F6ACB7-F37D-439D-B328-3CEF57A671EA}"/>
    <dgm:cxn modelId="{DC5B677F-7D1B-4383-9267-D986BAEEF813}" type="presOf" srcId="{38B747FF-1038-4A77-81A2-520061951AD3}" destId="{E3DF7868-D9A4-4BD9-B58A-8E8E476A97E4}" srcOrd="0" destOrd="0" presId="urn:microsoft.com/office/officeart/2005/8/layout/radial1"/>
    <dgm:cxn modelId="{6345199A-E8AE-4CD7-B521-213862E8EC22}" type="presOf" srcId="{33873DB2-D9E4-4447-962F-96BBD01F28BC}" destId="{79D36222-F5BA-47F0-A96F-49FD7AA36E2E}" srcOrd="0" destOrd="0" presId="urn:microsoft.com/office/officeart/2005/8/layout/radial1"/>
    <dgm:cxn modelId="{3AE3369D-082D-47F5-9D0D-81479CB76D47}" type="presOf" srcId="{4248D3D5-6B97-4E80-BF64-410B8AD0D27E}" destId="{30895363-7472-42E8-98C7-D133B556DA26}" srcOrd="0" destOrd="0" presId="urn:microsoft.com/office/officeart/2005/8/layout/radial1"/>
    <dgm:cxn modelId="{E4C7E3AE-CA79-4D92-989D-7F731AC5DE7B}" srcId="{70980538-E1E1-4645-9383-E3DDF73D9C77}" destId="{B16EB0BD-1D98-41F0-A79A-599C8E403D7F}" srcOrd="2" destOrd="0" parTransId="{44ACAA71-3FF8-425A-821F-E9FE6DAED50E}" sibTransId="{85617FB7-C316-411B-A2E2-A3F58F3FED3F}"/>
    <dgm:cxn modelId="{904361DD-C87A-4892-BCE9-5A36B61FED1B}" type="presOf" srcId="{38B747FF-1038-4A77-81A2-520061951AD3}" destId="{859DBB62-AF68-4519-BC2B-608E24BCA3FF}" srcOrd="1" destOrd="0" presId="urn:microsoft.com/office/officeart/2005/8/layout/radial1"/>
    <dgm:cxn modelId="{0FA753E2-DAD9-4720-BDC1-2E5DD1A051D8}" type="presOf" srcId="{137D9058-AE3B-4602-A103-71C77520FFAD}" destId="{984B286F-B12B-434A-A7B0-BE77208EAE5B}" srcOrd="0" destOrd="0" presId="urn:microsoft.com/office/officeart/2005/8/layout/radial1"/>
    <dgm:cxn modelId="{7B6FBAEE-8896-4A61-88AA-53C27FDB3901}" type="presOf" srcId="{137D9058-AE3B-4602-A103-71C77520FFAD}" destId="{736133A1-A6D3-4F63-8837-DD6F85D43D36}" srcOrd="1" destOrd="0" presId="urn:microsoft.com/office/officeart/2005/8/layout/radial1"/>
    <dgm:cxn modelId="{10C768F3-A235-4061-894A-33F0B97EE68F}" type="presOf" srcId="{44ACAA71-3FF8-425A-821F-E9FE6DAED50E}" destId="{A2DF08AA-612C-453C-8546-64E608EB3B79}" srcOrd="1" destOrd="0" presId="urn:microsoft.com/office/officeart/2005/8/layout/radial1"/>
    <dgm:cxn modelId="{75D3CFF5-02BE-4531-88EE-2F4E9B1469D6}" type="presOf" srcId="{70980538-E1E1-4645-9383-E3DDF73D9C77}" destId="{1A2266CD-D22E-49AF-8687-9933F9B86E3F}" srcOrd="0" destOrd="0" presId="urn:microsoft.com/office/officeart/2005/8/layout/radial1"/>
    <dgm:cxn modelId="{6F1BA1F7-EC68-4562-9E47-50D357D407D0}" type="presParOf" srcId="{79D36222-F5BA-47F0-A96F-49FD7AA36E2E}" destId="{1A2266CD-D22E-49AF-8687-9933F9B86E3F}" srcOrd="0" destOrd="0" presId="urn:microsoft.com/office/officeart/2005/8/layout/radial1"/>
    <dgm:cxn modelId="{4907C5E2-123E-4FB7-B2EB-845501AB7ADE}" type="presParOf" srcId="{79D36222-F5BA-47F0-A96F-49FD7AA36E2E}" destId="{984B286F-B12B-434A-A7B0-BE77208EAE5B}" srcOrd="1" destOrd="0" presId="urn:microsoft.com/office/officeart/2005/8/layout/radial1"/>
    <dgm:cxn modelId="{BD758904-0EFE-497D-A7F9-D63A1417E303}" type="presParOf" srcId="{984B286F-B12B-434A-A7B0-BE77208EAE5B}" destId="{736133A1-A6D3-4F63-8837-DD6F85D43D36}" srcOrd="0" destOrd="0" presId="urn:microsoft.com/office/officeart/2005/8/layout/radial1"/>
    <dgm:cxn modelId="{58840B59-EE90-435B-9D45-07468C7D00FD}" type="presParOf" srcId="{79D36222-F5BA-47F0-A96F-49FD7AA36E2E}" destId="{C45A38BE-579F-4E25-9DFE-71620AE7455B}" srcOrd="2" destOrd="0" presId="urn:microsoft.com/office/officeart/2005/8/layout/radial1"/>
    <dgm:cxn modelId="{13F1BBDB-4747-47E9-A6B6-765F36832D4B}" type="presParOf" srcId="{79D36222-F5BA-47F0-A96F-49FD7AA36E2E}" destId="{E3DF7868-D9A4-4BD9-B58A-8E8E476A97E4}" srcOrd="3" destOrd="0" presId="urn:microsoft.com/office/officeart/2005/8/layout/radial1"/>
    <dgm:cxn modelId="{005C2FB7-6FEC-4D5B-81D7-E4C094A11FC6}" type="presParOf" srcId="{E3DF7868-D9A4-4BD9-B58A-8E8E476A97E4}" destId="{859DBB62-AF68-4519-BC2B-608E24BCA3FF}" srcOrd="0" destOrd="0" presId="urn:microsoft.com/office/officeart/2005/8/layout/radial1"/>
    <dgm:cxn modelId="{BE54E7B5-DB05-4A51-B219-ED01CC7FFA3B}" type="presParOf" srcId="{79D36222-F5BA-47F0-A96F-49FD7AA36E2E}" destId="{538B2F95-DD9F-4D31-B0BB-D06743CC715B}" srcOrd="4" destOrd="0" presId="urn:microsoft.com/office/officeart/2005/8/layout/radial1"/>
    <dgm:cxn modelId="{E93B2C02-7FF3-41FB-A4E9-A4DCE7511ABC}" type="presParOf" srcId="{79D36222-F5BA-47F0-A96F-49FD7AA36E2E}" destId="{9B4E1ECA-4D20-4172-9406-883EECA3C1DA}" srcOrd="5" destOrd="0" presId="urn:microsoft.com/office/officeart/2005/8/layout/radial1"/>
    <dgm:cxn modelId="{9660D1E2-B5C3-45D5-BE65-F96F8F9D81C0}" type="presParOf" srcId="{9B4E1ECA-4D20-4172-9406-883EECA3C1DA}" destId="{A2DF08AA-612C-453C-8546-64E608EB3B79}" srcOrd="0" destOrd="0" presId="urn:microsoft.com/office/officeart/2005/8/layout/radial1"/>
    <dgm:cxn modelId="{BF0ABA71-DC2F-44D7-863F-D3649CF393B8}" type="presParOf" srcId="{79D36222-F5BA-47F0-A96F-49FD7AA36E2E}" destId="{0B7EF340-62E9-4DDD-B2AC-2AD007A2F5FD}" srcOrd="6" destOrd="0" presId="urn:microsoft.com/office/officeart/2005/8/layout/radial1"/>
    <dgm:cxn modelId="{1263C8A4-079C-4AC5-ADB0-0FF81A8E82AA}" type="presParOf" srcId="{79D36222-F5BA-47F0-A96F-49FD7AA36E2E}" destId="{30895363-7472-42E8-98C7-D133B556DA26}" srcOrd="7" destOrd="0" presId="urn:microsoft.com/office/officeart/2005/8/layout/radial1"/>
    <dgm:cxn modelId="{CF4C708A-50ED-4D89-B767-6F41EE7DF2F7}" type="presParOf" srcId="{30895363-7472-42E8-98C7-D133B556DA26}" destId="{3008D070-CBFC-4968-8824-AB65BEDAABBD}" srcOrd="0" destOrd="0" presId="urn:microsoft.com/office/officeart/2005/8/layout/radial1"/>
    <dgm:cxn modelId="{4C497269-8623-4C23-9171-517596C119C7}" type="presParOf" srcId="{79D36222-F5BA-47F0-A96F-49FD7AA36E2E}" destId="{3B905BB4-AA7E-45C1-BC9E-70A51586A003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69D975-116B-4450-B8AB-8BC26D620E4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8EC5190-A110-4FBB-9E93-4914D9E62393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Buy/acquire </a:t>
          </a:r>
        </a:p>
      </dgm:t>
    </dgm:pt>
    <dgm:pt modelId="{225181C8-EDE3-4AE1-A648-35C965BD8418}" type="parTrans" cxnId="{5F08D5A8-2D3D-4138-A05F-350B609ADC40}">
      <dgm:prSet/>
      <dgm:spPr/>
      <dgm:t>
        <a:bodyPr/>
        <a:lstStyle/>
        <a:p>
          <a:endParaRPr lang="en-US"/>
        </a:p>
      </dgm:t>
    </dgm:pt>
    <dgm:pt modelId="{A0907DC1-216F-4D67-86AA-F3967E8A84DF}" type="sibTrans" cxnId="{5F08D5A8-2D3D-4138-A05F-350B609ADC40}">
      <dgm:prSet/>
      <dgm:spPr/>
      <dgm:t>
        <a:bodyPr/>
        <a:lstStyle/>
        <a:p>
          <a:endParaRPr lang="en-US"/>
        </a:p>
      </dgm:t>
    </dgm:pt>
    <dgm:pt modelId="{FA309730-E52D-4A06-945E-45F3C3968689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Make/Process </a:t>
          </a:r>
        </a:p>
      </dgm:t>
    </dgm:pt>
    <dgm:pt modelId="{9B11E29E-7C57-4605-BE3D-B2D0F46C9EDE}" type="parTrans" cxnId="{268C55D2-D4A4-4AF5-B5C1-BFEF173C7B97}">
      <dgm:prSet/>
      <dgm:spPr/>
      <dgm:t>
        <a:bodyPr/>
        <a:lstStyle/>
        <a:p>
          <a:endParaRPr lang="en-US"/>
        </a:p>
      </dgm:t>
    </dgm:pt>
    <dgm:pt modelId="{1E6EF4DC-0A18-4214-9ABC-CEE2B8340E4D}" type="sibTrans" cxnId="{268C55D2-D4A4-4AF5-B5C1-BFEF173C7B97}">
      <dgm:prSet/>
      <dgm:spPr/>
      <dgm:t>
        <a:bodyPr/>
        <a:lstStyle/>
        <a:p>
          <a:endParaRPr lang="en-US"/>
        </a:p>
      </dgm:t>
    </dgm:pt>
    <dgm:pt modelId="{7A25C439-7E2F-4793-AC05-F1D720DB4998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Sell or Trade</a:t>
          </a:r>
        </a:p>
      </dgm:t>
    </dgm:pt>
    <dgm:pt modelId="{14C56A6F-32B6-4EF4-88CD-2840BF2A43DB}" type="parTrans" cxnId="{AD9B46EE-0455-4DBD-A7B6-BE652CA1267F}">
      <dgm:prSet/>
      <dgm:spPr/>
      <dgm:t>
        <a:bodyPr/>
        <a:lstStyle/>
        <a:p>
          <a:endParaRPr lang="en-US"/>
        </a:p>
      </dgm:t>
    </dgm:pt>
    <dgm:pt modelId="{FC8BF5D2-8548-4D09-9758-F01EC1FD73B5}" type="sibTrans" cxnId="{AD9B46EE-0455-4DBD-A7B6-BE652CA1267F}">
      <dgm:prSet/>
      <dgm:spPr/>
      <dgm:t>
        <a:bodyPr/>
        <a:lstStyle/>
        <a:p>
          <a:endParaRPr lang="en-US"/>
        </a:p>
      </dgm:t>
    </dgm:pt>
    <dgm:pt modelId="{6E5E8F72-A87F-418F-9E70-558F55D17F79}" type="pres">
      <dgm:prSet presAssocID="{BB69D975-116B-4450-B8AB-8BC26D620E4F}" presName="Name0" presStyleCnt="0">
        <dgm:presLayoutVars>
          <dgm:dir/>
          <dgm:animLvl val="lvl"/>
          <dgm:resizeHandles val="exact"/>
        </dgm:presLayoutVars>
      </dgm:prSet>
      <dgm:spPr/>
    </dgm:pt>
    <dgm:pt modelId="{2EBF74E6-3BD7-45B2-BE9E-CE88C75D27D5}" type="pres">
      <dgm:prSet presAssocID="{D8EC5190-A110-4FBB-9E93-4914D9E62393}" presName="parTxOnly" presStyleLbl="node1" presStyleIdx="0" presStyleCnt="3" custLinFactY="-2472" custLinFactNeighborX="-34879" custLinFactNeighborY="-100000">
        <dgm:presLayoutVars>
          <dgm:chMax val="0"/>
          <dgm:chPref val="0"/>
          <dgm:bulletEnabled val="1"/>
        </dgm:presLayoutVars>
      </dgm:prSet>
      <dgm:spPr/>
    </dgm:pt>
    <dgm:pt modelId="{8E4251D1-CC81-4433-A1A0-488D2192A127}" type="pres">
      <dgm:prSet presAssocID="{A0907DC1-216F-4D67-86AA-F3967E8A84DF}" presName="parTxOnlySpace" presStyleCnt="0"/>
      <dgm:spPr/>
    </dgm:pt>
    <dgm:pt modelId="{C2E8DE0F-5889-4036-80BC-2B91960E5B4C}" type="pres">
      <dgm:prSet presAssocID="{FA309730-E52D-4A06-945E-45F3C3968689}" presName="parTxOnly" presStyleLbl="node1" presStyleIdx="1" presStyleCnt="3" custLinFactNeighborX="37921" custLinFactNeighborY="-96393">
        <dgm:presLayoutVars>
          <dgm:chMax val="0"/>
          <dgm:chPref val="0"/>
          <dgm:bulletEnabled val="1"/>
        </dgm:presLayoutVars>
      </dgm:prSet>
      <dgm:spPr/>
    </dgm:pt>
    <dgm:pt modelId="{780D3BE9-5B92-40AD-A0B9-953BB61E1D7A}" type="pres">
      <dgm:prSet presAssocID="{1E6EF4DC-0A18-4214-9ABC-CEE2B8340E4D}" presName="parTxOnlySpace" presStyleCnt="0"/>
      <dgm:spPr/>
    </dgm:pt>
    <dgm:pt modelId="{D9076049-FF6C-4979-B293-02C09232553E}" type="pres">
      <dgm:prSet presAssocID="{7A25C439-7E2F-4793-AC05-F1D720DB4998}" presName="parTxOnly" presStyleLbl="node1" presStyleIdx="2" presStyleCnt="3" custLinFactY="-2472" custLinFactNeighborX="37760" custLinFactNeighborY="-100000">
        <dgm:presLayoutVars>
          <dgm:chMax val="0"/>
          <dgm:chPref val="0"/>
          <dgm:bulletEnabled val="1"/>
        </dgm:presLayoutVars>
      </dgm:prSet>
      <dgm:spPr/>
    </dgm:pt>
  </dgm:ptLst>
  <dgm:cxnLst>
    <dgm:cxn modelId="{91D5AF5B-4912-403A-815A-955947E99437}" type="presOf" srcId="{7A25C439-7E2F-4793-AC05-F1D720DB4998}" destId="{D9076049-FF6C-4979-B293-02C09232553E}" srcOrd="0" destOrd="0" presId="urn:microsoft.com/office/officeart/2005/8/layout/chevron1"/>
    <dgm:cxn modelId="{37503F61-09CF-41E9-AFC4-7E425669422A}" type="presOf" srcId="{BB69D975-116B-4450-B8AB-8BC26D620E4F}" destId="{6E5E8F72-A87F-418F-9E70-558F55D17F79}" srcOrd="0" destOrd="0" presId="urn:microsoft.com/office/officeart/2005/8/layout/chevron1"/>
    <dgm:cxn modelId="{5A6DEC80-4733-4395-A266-CA91F86E0C4F}" type="presOf" srcId="{D8EC5190-A110-4FBB-9E93-4914D9E62393}" destId="{2EBF74E6-3BD7-45B2-BE9E-CE88C75D27D5}" srcOrd="0" destOrd="0" presId="urn:microsoft.com/office/officeart/2005/8/layout/chevron1"/>
    <dgm:cxn modelId="{5F08D5A8-2D3D-4138-A05F-350B609ADC40}" srcId="{BB69D975-116B-4450-B8AB-8BC26D620E4F}" destId="{D8EC5190-A110-4FBB-9E93-4914D9E62393}" srcOrd="0" destOrd="0" parTransId="{225181C8-EDE3-4AE1-A648-35C965BD8418}" sibTransId="{A0907DC1-216F-4D67-86AA-F3967E8A84DF}"/>
    <dgm:cxn modelId="{4ADC17B2-62EC-4EBD-8052-A24E52167B04}" type="presOf" srcId="{FA309730-E52D-4A06-945E-45F3C3968689}" destId="{C2E8DE0F-5889-4036-80BC-2B91960E5B4C}" srcOrd="0" destOrd="0" presId="urn:microsoft.com/office/officeart/2005/8/layout/chevron1"/>
    <dgm:cxn modelId="{268C55D2-D4A4-4AF5-B5C1-BFEF173C7B97}" srcId="{BB69D975-116B-4450-B8AB-8BC26D620E4F}" destId="{FA309730-E52D-4A06-945E-45F3C3968689}" srcOrd="1" destOrd="0" parTransId="{9B11E29E-7C57-4605-BE3D-B2D0F46C9EDE}" sibTransId="{1E6EF4DC-0A18-4214-9ABC-CEE2B8340E4D}"/>
    <dgm:cxn modelId="{AD9B46EE-0455-4DBD-A7B6-BE652CA1267F}" srcId="{BB69D975-116B-4450-B8AB-8BC26D620E4F}" destId="{7A25C439-7E2F-4793-AC05-F1D720DB4998}" srcOrd="2" destOrd="0" parTransId="{14C56A6F-32B6-4EF4-88CD-2840BF2A43DB}" sibTransId="{FC8BF5D2-8548-4D09-9758-F01EC1FD73B5}"/>
    <dgm:cxn modelId="{E4B53ED5-6436-4FC7-AF31-D2395CA58408}" type="presParOf" srcId="{6E5E8F72-A87F-418F-9E70-558F55D17F79}" destId="{2EBF74E6-3BD7-45B2-BE9E-CE88C75D27D5}" srcOrd="0" destOrd="0" presId="urn:microsoft.com/office/officeart/2005/8/layout/chevron1"/>
    <dgm:cxn modelId="{32689211-07EA-40FA-BA12-9189D8551E64}" type="presParOf" srcId="{6E5E8F72-A87F-418F-9E70-558F55D17F79}" destId="{8E4251D1-CC81-4433-A1A0-488D2192A127}" srcOrd="1" destOrd="0" presId="urn:microsoft.com/office/officeart/2005/8/layout/chevron1"/>
    <dgm:cxn modelId="{3C939D91-A891-4BAE-9075-E6FD8BD4412F}" type="presParOf" srcId="{6E5E8F72-A87F-418F-9E70-558F55D17F79}" destId="{C2E8DE0F-5889-4036-80BC-2B91960E5B4C}" srcOrd="2" destOrd="0" presId="urn:microsoft.com/office/officeart/2005/8/layout/chevron1"/>
    <dgm:cxn modelId="{D93D6D83-18AA-4564-AA44-9C66F101869D}" type="presParOf" srcId="{6E5E8F72-A87F-418F-9E70-558F55D17F79}" destId="{780D3BE9-5B92-40AD-A0B9-953BB61E1D7A}" srcOrd="3" destOrd="0" presId="urn:microsoft.com/office/officeart/2005/8/layout/chevron1"/>
    <dgm:cxn modelId="{10F43E83-0C1A-4CE5-B562-55BC17808E53}" type="presParOf" srcId="{6E5E8F72-A87F-418F-9E70-558F55D17F79}" destId="{D9076049-FF6C-4979-B293-02C09232553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266CD-D22E-49AF-8687-9933F9B86E3F}">
      <dsp:nvSpPr>
        <dsp:cNvPr id="0" name=""/>
        <dsp:cNvSpPr/>
      </dsp:nvSpPr>
      <dsp:spPr>
        <a:xfrm>
          <a:off x="2908041" y="1796609"/>
          <a:ext cx="1366244" cy="1366244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Operating cost </a:t>
          </a:r>
        </a:p>
      </dsp:txBody>
      <dsp:txXfrm>
        <a:off x="3108123" y="1996691"/>
        <a:ext cx="966080" cy="966080"/>
      </dsp:txXfrm>
    </dsp:sp>
    <dsp:sp modelId="{984B286F-B12B-434A-A7B0-BE77208EAE5B}">
      <dsp:nvSpPr>
        <dsp:cNvPr id="0" name=""/>
        <dsp:cNvSpPr/>
      </dsp:nvSpPr>
      <dsp:spPr>
        <a:xfrm rot="16200000">
          <a:off x="3385170" y="1574178"/>
          <a:ext cx="411986" cy="32875"/>
        </a:xfrm>
        <a:custGeom>
          <a:avLst/>
          <a:gdLst/>
          <a:ahLst/>
          <a:cxnLst/>
          <a:rect l="0" t="0" r="0" b="0"/>
          <a:pathLst>
            <a:path>
              <a:moveTo>
                <a:pt x="0" y="16437"/>
              </a:moveTo>
              <a:lnTo>
                <a:pt x="411986" y="16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580864" y="1580316"/>
        <a:ext cx="20599" cy="20599"/>
      </dsp:txXfrm>
    </dsp:sp>
    <dsp:sp modelId="{C45A38BE-579F-4E25-9DFE-71620AE7455B}">
      <dsp:nvSpPr>
        <dsp:cNvPr id="0" name=""/>
        <dsp:cNvSpPr/>
      </dsp:nvSpPr>
      <dsp:spPr>
        <a:xfrm>
          <a:off x="2908041" y="18378"/>
          <a:ext cx="1366244" cy="1366244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Land </a:t>
          </a:r>
        </a:p>
      </dsp:txBody>
      <dsp:txXfrm>
        <a:off x="3108123" y="218460"/>
        <a:ext cx="966080" cy="966080"/>
      </dsp:txXfrm>
    </dsp:sp>
    <dsp:sp modelId="{E3DF7868-D9A4-4BD9-B58A-8E8E476A97E4}">
      <dsp:nvSpPr>
        <dsp:cNvPr id="0" name=""/>
        <dsp:cNvSpPr/>
      </dsp:nvSpPr>
      <dsp:spPr>
        <a:xfrm>
          <a:off x="4274286" y="2463293"/>
          <a:ext cx="113939" cy="32875"/>
        </a:xfrm>
        <a:custGeom>
          <a:avLst/>
          <a:gdLst/>
          <a:ahLst/>
          <a:cxnLst/>
          <a:rect l="0" t="0" r="0" b="0"/>
          <a:pathLst>
            <a:path>
              <a:moveTo>
                <a:pt x="0" y="16437"/>
              </a:moveTo>
              <a:lnTo>
                <a:pt x="113939" y="16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328407" y="2476883"/>
        <a:ext cx="5696" cy="5696"/>
      </dsp:txXfrm>
    </dsp:sp>
    <dsp:sp modelId="{538B2F95-DD9F-4D31-B0BB-D06743CC715B}">
      <dsp:nvSpPr>
        <dsp:cNvPr id="0" name=""/>
        <dsp:cNvSpPr/>
      </dsp:nvSpPr>
      <dsp:spPr>
        <a:xfrm>
          <a:off x="4388226" y="1771074"/>
          <a:ext cx="1962337" cy="1417314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Entrepreneurship</a:t>
          </a:r>
        </a:p>
      </dsp:txBody>
      <dsp:txXfrm>
        <a:off x="4675604" y="1978635"/>
        <a:ext cx="1387581" cy="1002192"/>
      </dsp:txXfrm>
    </dsp:sp>
    <dsp:sp modelId="{9B4E1ECA-4D20-4172-9406-883EECA3C1DA}">
      <dsp:nvSpPr>
        <dsp:cNvPr id="0" name=""/>
        <dsp:cNvSpPr/>
      </dsp:nvSpPr>
      <dsp:spPr>
        <a:xfrm rot="5400000">
          <a:off x="3385170" y="3352408"/>
          <a:ext cx="411986" cy="32875"/>
        </a:xfrm>
        <a:custGeom>
          <a:avLst/>
          <a:gdLst/>
          <a:ahLst/>
          <a:cxnLst/>
          <a:rect l="0" t="0" r="0" b="0"/>
          <a:pathLst>
            <a:path>
              <a:moveTo>
                <a:pt x="0" y="16437"/>
              </a:moveTo>
              <a:lnTo>
                <a:pt x="411986" y="16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580864" y="3358547"/>
        <a:ext cx="20599" cy="20599"/>
      </dsp:txXfrm>
    </dsp:sp>
    <dsp:sp modelId="{0B7EF340-62E9-4DDD-B2AC-2AD007A2F5FD}">
      <dsp:nvSpPr>
        <dsp:cNvPr id="0" name=""/>
        <dsp:cNvSpPr/>
      </dsp:nvSpPr>
      <dsp:spPr>
        <a:xfrm>
          <a:off x="2908041" y="3574839"/>
          <a:ext cx="1366244" cy="1366244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Labor </a:t>
          </a:r>
        </a:p>
      </dsp:txBody>
      <dsp:txXfrm>
        <a:off x="3108123" y="3774921"/>
        <a:ext cx="966080" cy="966080"/>
      </dsp:txXfrm>
    </dsp:sp>
    <dsp:sp modelId="{30895363-7472-42E8-98C7-D133B556DA26}">
      <dsp:nvSpPr>
        <dsp:cNvPr id="0" name=""/>
        <dsp:cNvSpPr/>
      </dsp:nvSpPr>
      <dsp:spPr>
        <a:xfrm rot="10800000">
          <a:off x="2496055" y="2463293"/>
          <a:ext cx="411986" cy="32875"/>
        </a:xfrm>
        <a:custGeom>
          <a:avLst/>
          <a:gdLst/>
          <a:ahLst/>
          <a:cxnLst/>
          <a:rect l="0" t="0" r="0" b="0"/>
          <a:pathLst>
            <a:path>
              <a:moveTo>
                <a:pt x="0" y="16437"/>
              </a:moveTo>
              <a:lnTo>
                <a:pt x="411986" y="16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91748" y="2469431"/>
        <a:ext cx="20599" cy="20599"/>
      </dsp:txXfrm>
    </dsp:sp>
    <dsp:sp modelId="{3B905BB4-AA7E-45C1-BC9E-70A51586A003}">
      <dsp:nvSpPr>
        <dsp:cNvPr id="0" name=""/>
        <dsp:cNvSpPr/>
      </dsp:nvSpPr>
      <dsp:spPr>
        <a:xfrm>
          <a:off x="1129810" y="1796609"/>
          <a:ext cx="1366244" cy="1366244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Capital </a:t>
          </a:r>
        </a:p>
      </dsp:txBody>
      <dsp:txXfrm>
        <a:off x="1329892" y="1996691"/>
        <a:ext cx="966080" cy="966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F74E6-3BD7-45B2-BE9E-CE88C75D27D5}">
      <dsp:nvSpPr>
        <dsp:cNvPr id="0" name=""/>
        <dsp:cNvSpPr/>
      </dsp:nvSpPr>
      <dsp:spPr>
        <a:xfrm>
          <a:off x="0" y="471483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C00000"/>
              </a:solidFill>
            </a:rPr>
            <a:t>Buy/acquire </a:t>
          </a:r>
        </a:p>
      </dsp:txBody>
      <dsp:txXfrm>
        <a:off x="587484" y="471483"/>
        <a:ext cx="1762452" cy="1174968"/>
      </dsp:txXfrm>
    </dsp:sp>
    <dsp:sp modelId="{C2E8DE0F-5889-4036-80BC-2B91960E5B4C}">
      <dsp:nvSpPr>
        <dsp:cNvPr id="0" name=""/>
        <dsp:cNvSpPr/>
      </dsp:nvSpPr>
      <dsp:spPr>
        <a:xfrm>
          <a:off x="2757479" y="542909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C00000"/>
              </a:solidFill>
            </a:rPr>
            <a:t>Make/Process </a:t>
          </a:r>
        </a:p>
      </dsp:txBody>
      <dsp:txXfrm>
        <a:off x="3344963" y="542909"/>
        <a:ext cx="1762452" cy="1174968"/>
      </dsp:txXfrm>
    </dsp:sp>
    <dsp:sp modelId="{D9076049-FF6C-4979-B293-02C09232553E}">
      <dsp:nvSpPr>
        <dsp:cNvPr id="0" name=""/>
        <dsp:cNvSpPr/>
      </dsp:nvSpPr>
      <dsp:spPr>
        <a:xfrm>
          <a:off x="5292179" y="471483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C00000"/>
              </a:solidFill>
            </a:rPr>
            <a:t>Sell or Trade</a:t>
          </a:r>
        </a:p>
      </dsp:txBody>
      <dsp:txXfrm>
        <a:off x="5879663" y="471483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B40D9-B4C6-4342-8C41-AA76C4801730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FE531-FD1F-45D7-94A8-15DECA40F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1E51C1DC-5FE7-44BB-8B43-48A20D2054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ACA20C2-4505-4D24-9C91-922B18EE0E41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6040D405-B188-45D5-9410-B3396F6268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A1CC43BA-B56E-4D34-AE8E-40FA52237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22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EEF7828-B2C2-6249-ACC8-7F26D026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41367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7477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59244106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3BEF-25ED-6645-A76A-4C7BDB6D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83CE-2694-414F-B398-8C227BB0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EC5B-3B75-644E-932D-ED45537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0CCF5-C182-AA4A-ADE6-85980C82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70D9E-F265-1048-8FFE-9895142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100462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439B-9662-414E-8038-4D4A72DB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04BB8-3C71-E942-9C49-20B34F5F6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C4CFE-6C63-7640-8630-29874D0F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B825-AFD2-1F45-97F3-EC427730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28E4-CA7A-664D-8AD6-8DA2AEA2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6044013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9123-A227-7141-9099-443AF927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11BC-062C-DE4D-9AE3-422818BE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8EADA-6405-FE49-A78D-9027E832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87BA9-3382-014F-91C3-666F238B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15E98-2774-6D42-8FF0-DA54D5F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C6E85-514F-024D-95A0-AE46157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75007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F34-23E0-534D-A5CE-5C9A2333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A8E9E-D84B-9C46-90E4-616BCF32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5C669-A1C9-A54E-97DD-4A9381DEF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E65A4-738C-6349-93E9-0CC3908FD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3ACC4-D5DA-C84F-A080-1D0C709DD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4F513-C090-314F-9BC1-410A85BE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EA7AF-21DA-FE48-86ED-B7270647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03786-DDF3-9D41-B64A-C75B334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709766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3F77-62D7-E841-AEB2-9DA9EB6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134BC-C4F7-844B-8C5C-9921FEFA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1525F-57A6-7443-A2C9-5E4B6BB1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D4598-CBD1-A140-BCEC-4C3249D6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885101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72337-957A-A04E-9F46-D74859D9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60D6-A965-EF4A-A039-ED9AC625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C97-5F7F-8B49-9DA5-34ACCDDC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421388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E02C-8A3A-F343-BDEF-1B93FE80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82DC-EF84-B541-9815-DF677DEC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4BC44-2162-204E-82FA-99079168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C549B-6C51-A542-8F34-6199D06E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7944D-ED63-FF42-A7D7-EDA16832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BF3C2-9282-F14E-92C5-2394F141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044829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A71D-E763-C144-9AD1-D5CD6062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73EBF-5945-C54A-BABC-047691742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ED38A-C8BB-1649-BBC2-19F16016D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85950-84C2-3841-AEE3-D18940E2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30FD3-381D-1841-9747-5A678EB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DB8A1-29DA-784C-BF3F-4BE1D653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089581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1D31-916C-CE40-B3FD-0C9B9602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ACF31-5E44-F04D-BA3A-1C3464CD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6F95E-7BED-6746-97BF-9513B9A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3933-E716-114F-B7C5-6D1B485C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97D0-AC95-9A47-929C-FF31227C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5469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863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83BECD-87B6-7345-8EEF-FE8372D9E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44A59-642C-2A4D-92B7-140315C04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2996A-64E9-034C-B2AF-812B1E39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716A1-C292-B54A-BDA6-79453F35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837EB-98DA-2F46-9FA5-EA5DB22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26707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241D156-A2A4-AA41-8F24-6F29CD914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793517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77954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57640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59127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706296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5309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77081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6207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24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96657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525425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47071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24D18CF-89A3-BF48-A490-7D1906AD7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6700644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766505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788523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25912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03263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9766427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415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566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08214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9816063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5907133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232759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3973402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633805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985635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84431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86430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7972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279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384226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653549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983186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4724168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027850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E6D7474-90FC-2843-A6C6-7EC64A4399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9955057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292057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299491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519605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4070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961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9645185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9700015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292579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9572207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731778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570823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53593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3FF4-10A4-A14E-AC65-A67E815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5B1F-111D-7648-9055-5FFF83EC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11A1-BFE2-E14D-91A4-6C012683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ADBFE-49FD-3F4F-9836-5881DFC5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44B2-2703-F243-A4CA-F0408ECE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722444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7A69-09F6-3941-8D46-6DAC4D5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A86CB-E5A9-634D-AD4E-B4161BBD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E5F30-A7B8-9243-937D-2C56CCA5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C566F-F3B4-3944-9C76-B98EB37F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EC3DD-4C0E-2241-B05F-538CE8C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857284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9A8-F1B3-D74E-8A2F-B5AF004B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0054-64F5-C64B-8867-146E9279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191BF-DA17-FD4F-B6DC-5B95693FD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D77C8-0CD7-BF44-9CD1-18CD00D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0D433-C1D4-2046-8B6D-5A79899A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B9407-F744-6C40-B8A7-3F2ED04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8307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91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5BEC-E5B4-FF43-A6E4-0F650CE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5D314-7834-B745-949C-302EB0374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11CBF-E25F-5C4F-9787-FD7F68B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4EB1E-7050-B847-9EAD-EE4B5727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79EC-0061-D244-A085-BDB30096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1AB4E-89F6-3749-B3DF-B78544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190BCB-E8D3-CB4F-98BD-4D7B3131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3F4E4-93E9-DE4B-8E8D-3C6F72F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387414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2622-5520-3243-A064-65E0B77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29E7B-FEEB-CD4A-BF2B-F2F69CA3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0500C-7A21-8B44-8A35-9B4640FC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3E2E9-AFE4-A84B-A4E0-8541ED6A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273440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6D7C3-8452-8048-BD83-3A09645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0F0B7-AF6C-5548-B096-26E77511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9A0B9-3B9E-4E41-989B-4F02FC13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470197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B277-02CD-E040-A002-03D51CCC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D6F-0F91-6A41-983A-D35C5FA7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2745C-C798-9842-B47E-611A28AC8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770CB-D2C5-D04D-9B3E-2C5408E9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3D0DD-116E-D647-BE52-647B1CD6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A173-16C1-D049-8281-7D29D8F4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280203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02CD-8BF6-8D43-A509-0CED5A51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C5C5E-6C16-5745-B658-567D221E8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84E5-F964-9040-A8FB-C78E0DBF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64ED-2718-9D4D-98B3-20F099DD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1F849-7498-374D-B37A-F6B1A0F1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81B93-60EA-3D4E-8892-78932CE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764884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39F4-021A-B446-B1F5-16EFD29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4AD31-0FE0-5147-A788-17AC03E39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4CC03-5F80-FD45-AF7E-6D237EC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7AE0-7AAF-1D48-AD52-0E79162A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B2B35-5468-5348-8896-FC6503D1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444664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8AB68-DCD9-4741-BB9B-7A74DC803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D882A-2F9F-7F49-B497-05197FD3B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7FE24-B11A-264C-B6FB-683B0858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FA66-F2B5-0A48-934F-FA7CFD8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AC5A-DB0D-1A4C-93F4-FC1483FB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0607102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5907082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6ED3-14FD-1F4C-9E91-DDBE5EEF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76BB-6B33-7346-8AF1-0DD33BD1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2FF3-3F7E-A344-9A5B-4C58ED9B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EF9B6-BDF8-C34C-B1C7-B6E58339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66599-F025-3644-BDC8-813CD214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949587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1DBC-C2A1-6A4C-8879-9D8855C9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5B704-3B11-024F-86A3-A779EABC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00011-8C42-8341-A598-75339E4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61B7-D4B9-664B-A93D-304DDF54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1B48-845C-1E41-9C67-3DFB954A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7025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067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828D-DDB1-AC46-844C-F7B5A02F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AF95-56DC-2046-9A38-2D0F22F9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79F14-A2F3-2745-8131-7889B9E93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62113-DC98-8647-B3D3-2956F87F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3C6B1-164C-954D-9433-9CF9773D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2AC6F-7B62-8448-A3E5-6C3E66C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772249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B5A0-34CD-304E-8178-59068443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4327C-3FC5-434D-9186-BD5EAA65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E2D8E-5FFC-E540-9149-7292FA4C5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1035A-3791-9B43-A238-CEF3CB8ED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4280C-D609-424A-B4B0-F4B190492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9E16C-3768-6045-93D8-9EBBD802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C572C-72D9-EC44-9FF9-2FA6DFE9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5492A-7E9C-F341-BE4B-66710CD2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932398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9268-A98D-E14B-808D-E63BC959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AD387-8838-FF40-B0AD-103DEA58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3DC05-7571-3243-83E7-C57845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EEA09-BD41-7F43-8B16-925B87C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947502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FE5AF-67EC-F743-8157-A8082AEC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6B829-04EE-8E4A-AEF7-CA2412BC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C9780-995A-2C40-92CD-F82BB06D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044889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6031-C4BD-434C-82A9-ACBF152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2D36-3EFF-B241-8107-30B0DFDB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D616B-EAD1-CE46-95AA-3FB1585C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99016-B281-C045-AF05-B3D02C6C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0B89B-EEDB-A440-879E-1C2C945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3A5AA-D519-6A45-B45F-EBD827DE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899457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46A6-615F-2840-BA1D-A761DC3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7AA62-E391-DC4E-9BAB-21F0F5BC3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8F795-9F84-7742-8847-A1494345B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2EA1D-A433-BE49-B4D9-5D959456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B918F-D3FB-9E46-B349-D87CF37A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2F5C0-DF54-9648-A54D-6F21075D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547651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9556-F18E-ED4E-9874-48854CB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303F2-FE8F-4144-87D8-314C44EB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5E277-0C85-364A-959E-28A12BC3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B003-B35F-3B41-9159-BE070D89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7BC7B-7C4A-2749-82E1-56C5DFD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177471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B9A71-19E3-A94F-85F9-2CCF80278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9D9B7-2996-3B42-984D-A47ECF7E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8BC88-209B-0245-B268-EEE46471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7FA11-5B85-B84E-8FE2-C31FBC4B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D946-125B-EA4D-B5F0-C76D366B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8666104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35933036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4907-FE4C-4A49-B5D5-FD355F35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256B6-55A4-414C-980A-FECF0875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16114-0351-5E4B-B758-5719BCA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8451-6A64-594B-B7C6-C5FE2209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3AD37-C1B8-F946-926E-B98A6876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9333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46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3AEC-63F4-7247-B5DB-483AB957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99652-5302-8F44-A174-78CAFB844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6B0C1-4806-6F4E-9D50-A929D342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24C7F-1F4B-704D-9CE9-D6C40810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65E62-C0D8-9F49-A01B-8C17720B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159782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E50-7BB7-BA42-8C3A-183F4490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8666-E0F8-984E-8A05-26720F9B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8EB34-9121-7246-8A56-946EF86A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AEA95-FEB2-374A-B03F-818A5F9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2575B-7CB3-E64D-BB53-8AA9256F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4C0B1-E3BD-6848-8A6A-71C4D700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248321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65C-0E58-5E41-B6AE-13C2F7E5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CE092-8614-BF40-8076-A7A065C5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3F5D5-6AB7-0646-A2B3-24DBA8E0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17D97-D342-C74E-8835-E59B8BB2F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483AF-DFDA-1243-8D62-39C8EAA45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7E83B-0AF9-FE44-8D87-647805B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CAA1B-CDF6-5D42-A0B6-0C6CD26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CEC3F2-C46F-CD47-84EA-1F78515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302220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F2F8-17B6-FF4C-8D55-654F5339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AA62E-EA4D-3347-8ACF-B5E5D615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C9A73-6A90-1F4A-8C52-A596DF3F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1D941-66A8-7E4B-837C-60F04BF9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842072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35A19-36EB-9A46-92F8-6BB48A82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394B1-748E-744A-811B-26359EB7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8904-58B1-9A47-8C10-C58A98D1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408741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41B0-D04C-C34D-BCB3-7B7F577D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AC60-9BAF-1B46-981B-3F988751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B1A46-E1BB-A343-B8BF-E93518B4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9F15A-8E22-9A49-9766-32F600E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36D3F-DFC8-0C47-81F9-3E61CAEB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31F5B-56E2-E943-AECC-8D86797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2451651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1EA6-AF3E-024E-A3F9-54D3A79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75F17-6D87-5940-9816-DE679D9E5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87B0-927D-5B45-B1EC-0C8885F5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0B37-F93A-E44F-8F3D-DF1CDC68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76796-0F02-9D4E-8CD0-FB85B3A1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9A515-6961-2349-BCE1-8AA537A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38595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7E5B-12DD-6B4A-8AF2-18DA076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96020-6DD0-4842-906C-968D13CC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58CA5-1E56-8848-B21D-3BBA52A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25568-9467-6849-9099-B1662B7F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520E1-94A5-8E43-94D5-CDA662C9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69706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2755F-FD37-6C4B-B051-0D466CA3A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23675-53B5-7648-910F-CC723E188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65E0-3C55-6D44-9A5D-60D096DE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BC82D-DD5B-D442-9AEC-CCA1CCBC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314A7-96CC-CF40-A251-6E2ACF7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877234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F67-CEDB-6F48-B330-AACFB638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1E58C95-5096-7844-A6C6-255BB891E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en-LK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5356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88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905915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595052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6960875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887243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446156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7630700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9431258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9279979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590393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4067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74E64AB-3617-6444-977E-451665F3AA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AA15-09C2-4EAA-93EC-B2FC098A328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FDFD1-2BDB-4C9E-9A33-CECF6F3A6B7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9207C1-EF3A-474B-9260-57BDCDAABA5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287053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774FB98-72D3-2842-9DB0-FF0CBEAE86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CD1E6-BE57-E24E-B44A-8D48A403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651E4-8A28-4A41-AC37-03525F2B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FBD62-0959-BA4A-B6D1-154E08C6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08EE7-A0E7-D74B-A558-B271DF2C4C4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4806-5F3E-BE4C-BB3E-D51A3A9B6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A275-1439-B641-B0E2-3E51B1E31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283FB-6DC2-0249-962E-FFF51512E5D2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212D0-F265-0E41-B990-82CE40B33E3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65279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E16D633-DACB-C846-BDA7-A364E505F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68D55-7135-BC4F-B4E1-521E101CC930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1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DBD57C8-B4C6-3C42-B6F4-C955BD6C8A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en-LK" smtClean="0"/>
              <a:t>‹#›</a:t>
            </a:fld>
            <a:endParaRPr lang="en-L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6BD2B-3DFA-E24B-97EC-B151268D4BE7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7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26A72E5-48B5-9C4C-9E83-D21C8CB47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28249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DF5791D-2785-FF4E-BB9F-BA95F7A78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BA682-B826-3E41-9370-D9CBAB4FDED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skiing, person&#10;&#10;Description automatically generated">
            <a:extLst>
              <a:ext uri="{FF2B5EF4-FFF2-40B4-BE49-F238E27FC236}">
                <a16:creationId xmlns:a16="http://schemas.microsoft.com/office/drawing/2014/main" id="{73EE1529-68D2-F148-B591-A6EEB6B80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B91AB-3B31-9743-8C35-730D678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FF73-2D81-0B42-9348-3A8E1D32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256E-C902-AD42-BDEB-13343E4BC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DC97-A767-544C-9764-3EEE73DE9AF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7C78-7AD8-E04D-A513-C62A6B24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1801-4721-A24F-ABFD-D1005DADB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4329-AB88-B742-96E2-B0214C0955D2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EF6DBD-0254-ED49-B186-A6DECAB5ADD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294196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table, skiing, people&#10;&#10;Description automatically generated">
            <a:extLst>
              <a:ext uri="{FF2B5EF4-FFF2-40B4-BE49-F238E27FC236}">
                <a16:creationId xmlns:a16="http://schemas.microsoft.com/office/drawing/2014/main" id="{DC97AF60-ADDB-E74B-83F6-05E21583F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88137-1C3E-6C4E-A04A-7400E7F8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EAE51-0A78-0B45-A030-324B38E53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4163-FB4A-6540-BB18-76D2EFD26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280A6-3853-5343-8D67-C8AFB0C8556E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0C28-5FBE-8345-BA1C-0673E417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26D45-B969-A440-A353-F9022F0F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8D4F-995A-464A-827A-57F33593DA00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3C7CFF-11FB-E145-B334-A6B28F4AE0A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355909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D72ED05-11FF-7D48-AD7B-D7F52F2952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CF6AF-FDD2-E945-80BF-969BBF71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75B86-D3C8-BB4D-BDA1-6006F19A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0C5F8-E1C1-0E48-B4C1-39AEAD78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1133-B4A4-0A49-91F6-32CF9B8B7BE0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B795-9C54-594B-A640-E6EB76752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A4010-E212-724B-BEAC-8857496A8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D0EE-DB4F-AE41-8498-EF4CA0E6397C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FCD7E-EFFB-4848-AC9B-DB878CC7D874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87058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people, boat, standing&#10;&#10;Description automatically generated">
            <a:extLst>
              <a:ext uri="{FF2B5EF4-FFF2-40B4-BE49-F238E27FC236}">
                <a16:creationId xmlns:a16="http://schemas.microsoft.com/office/drawing/2014/main" id="{24C7D720-E1EA-F54D-B9B7-115CE1E364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en-LK" smtClean="0"/>
              <a:t>07/10/2020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64BB0F-19A6-0E44-9512-C595F2E089E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71802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\TurningPoint\2003\Question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ilmini.r@sliit.lk" TargetMode="External"/><Relationship Id="rId2" Type="http://schemas.openxmlformats.org/officeDocument/2006/relationships/hyperlink" Target="mailto:chalani.k@sliit.lk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3.jpe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>
            <a:extLst>
              <a:ext uri="{FF2B5EF4-FFF2-40B4-BE49-F238E27FC236}">
                <a16:creationId xmlns:a16="http://schemas.microsoft.com/office/drawing/2014/main" id="{65A296EB-3065-4BD1-BD0B-246C43653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0478" y="6488112"/>
            <a:ext cx="8711522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8BB4D-8D81-4EF5-B901-9A8C99FD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25" y="2372284"/>
            <a:ext cx="9144793" cy="2249619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B8E6D32-1AEE-4842-BB77-5FEFD1085D80}"/>
              </a:ext>
            </a:extLst>
          </p:cNvPr>
          <p:cNvSpPr txBox="1">
            <a:spLocks/>
          </p:cNvSpPr>
          <p:nvPr/>
        </p:nvSpPr>
        <p:spPr>
          <a:xfrm>
            <a:off x="1956082" y="3286586"/>
            <a:ext cx="9436629" cy="1991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LK" dirty="0"/>
              <a:t>Lecture 0</a:t>
            </a:r>
            <a:r>
              <a:rPr lang="en-US" dirty="0"/>
              <a:t>1-</a:t>
            </a:r>
            <a:r>
              <a:rPr lang="en-LK" dirty="0"/>
              <a:t>Introduction to </a:t>
            </a:r>
            <a:r>
              <a:rPr lang="en-US" dirty="0"/>
              <a:t>Business Management</a:t>
            </a:r>
            <a:endParaRPr lang="en-LK" dirty="0"/>
          </a:p>
          <a:p>
            <a:endParaRPr lang="en-LK" dirty="0"/>
          </a:p>
          <a:p>
            <a:endParaRPr lang="en-L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2">
            <a:extLst>
              <a:ext uri="{FF2B5EF4-FFF2-40B4-BE49-F238E27FC236}">
                <a16:creationId xmlns:a16="http://schemas.microsoft.com/office/drawing/2014/main" id="{AFC2FF0E-A8C9-4E76-8D9D-B6EA1420D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9" y="1785939"/>
            <a:ext cx="6429375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6CD5E024-0AE6-4FCE-B506-9AB173EB3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60705-2678-4672-BC99-F6C0DD2AD4D0}"/>
              </a:ext>
            </a:extLst>
          </p:cNvPr>
          <p:cNvSpPr/>
          <p:nvPr/>
        </p:nvSpPr>
        <p:spPr>
          <a:xfrm>
            <a:off x="4190510" y="3244334"/>
            <a:ext cx="381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</a:rPr>
              <a:t>What is the basic economic problem 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2321C-3B79-4794-8034-93966D3A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What is the basic economic problem?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6FFE0-81BE-425D-A99C-3D8C68840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605A-F29F-4F3D-83E7-B7F2214E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study management? 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B245175E-C625-4542-A361-48FF994C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206" y="1825625"/>
            <a:ext cx="10193594" cy="4351338"/>
          </a:xfrm>
        </p:spPr>
        <p:txBody>
          <a:bodyPr/>
          <a:lstStyle/>
          <a:p>
            <a:r>
              <a:rPr lang="en-US" altLang="en-US" sz="2800" dirty="0"/>
              <a:t>Universality of management</a:t>
            </a:r>
          </a:p>
          <a:p>
            <a:r>
              <a:rPr lang="en-US" altLang="en-US" sz="2800" dirty="0"/>
              <a:t>The reality of work</a:t>
            </a:r>
          </a:p>
          <a:p>
            <a:r>
              <a:rPr lang="en-US" altLang="en-US" sz="2800" dirty="0"/>
              <a:t>The rewards and challenges of being a manager. </a:t>
            </a:r>
          </a:p>
          <a:p>
            <a:endParaRPr lang="en-GB" altLang="en-US" dirty="0"/>
          </a:p>
        </p:txBody>
      </p:sp>
      <p:pic>
        <p:nvPicPr>
          <p:cNvPr id="19461" name="Picture 4" descr="PE01561_[1]">
            <a:extLst>
              <a:ext uri="{FF2B5EF4-FFF2-40B4-BE49-F238E27FC236}">
                <a16:creationId xmlns:a16="http://schemas.microsoft.com/office/drawing/2014/main" id="{DF763676-F2D8-42CB-AD17-EB16395C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505200"/>
            <a:ext cx="4114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9B832D3-1C1F-44C1-9E23-546F6B6F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CF93-2059-49D0-B42A-0739E6C5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20974" cy="1325563"/>
          </a:xfrm>
        </p:spPr>
        <p:txBody>
          <a:bodyPr/>
          <a:lstStyle/>
          <a:p>
            <a:r>
              <a:rPr lang="en-US" dirty="0"/>
              <a:t>What Is Management?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40340AE9-7981-4BD5-9736-1E0A5E0C1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6713" lvl="1" indent="0" algn="just">
              <a:buClr>
                <a:schemeClr val="accent1"/>
              </a:buClr>
              <a:buSzPct val="80000"/>
              <a:buNone/>
            </a:pPr>
            <a:endParaRPr lang="en-US" altLang="en-US" dirty="0"/>
          </a:p>
          <a:p>
            <a:pPr marL="366713" lvl="1" indent="0" algn="just">
              <a:buClr>
                <a:schemeClr val="accent1"/>
              </a:buClr>
              <a:buSzPct val="80000"/>
              <a:buNone/>
            </a:pPr>
            <a:r>
              <a:rPr lang="en-US" altLang="en-US" sz="2800" dirty="0"/>
              <a:t>The art of getting things done through people.</a:t>
            </a:r>
          </a:p>
          <a:p>
            <a:pPr marL="823913" lvl="1" indent="-457200" algn="just">
              <a:buClr>
                <a:schemeClr val="accent1"/>
              </a:buClr>
              <a:buSzPct val="80000"/>
            </a:pPr>
            <a:endParaRPr lang="en-US" altLang="en-US" sz="2800" dirty="0"/>
          </a:p>
          <a:p>
            <a:pPr marL="366713" lvl="1" indent="0" algn="just">
              <a:buClr>
                <a:schemeClr val="accent1"/>
              </a:buClr>
              <a:buSzPct val="80000"/>
              <a:buNone/>
            </a:pPr>
            <a:r>
              <a:rPr lang="en-US" altLang="en-US" sz="2800" dirty="0"/>
              <a:t>The process of,</a:t>
            </a:r>
          </a:p>
          <a:p>
            <a:pPr marL="366713" lvl="1" indent="0" algn="just">
              <a:buClr>
                <a:schemeClr val="accent1"/>
              </a:buClr>
              <a:buSzPct val="80000"/>
              <a:buNone/>
            </a:pPr>
            <a:r>
              <a:rPr lang="en-US" altLang="en-US" sz="2800" dirty="0">
                <a:solidFill>
                  <a:srgbClr val="FF0000"/>
                </a:solidFill>
              </a:rPr>
              <a:t>Planning, Organizing, Leading and Controlling 	</a:t>
            </a:r>
            <a:r>
              <a:rPr lang="en-US" altLang="en-US" sz="2800" dirty="0"/>
              <a:t>the 	work of the organization members and using all </a:t>
            </a:r>
            <a:r>
              <a:rPr lang="en-US" altLang="en-US" sz="2800" dirty="0">
                <a:solidFill>
                  <a:srgbClr val="FF0000"/>
                </a:solidFill>
              </a:rPr>
              <a:t>available organizational resources to </a:t>
            </a:r>
            <a:r>
              <a:rPr lang="en-US" altLang="en-US" sz="2800" dirty="0"/>
              <a:t>reach </a:t>
            </a:r>
            <a:r>
              <a:rPr lang="en-US" altLang="en-US" sz="2800" dirty="0">
                <a:solidFill>
                  <a:srgbClr val="FF0000"/>
                </a:solidFill>
              </a:rPr>
              <a:t>stated organizational  goals, efficiently and effectively </a:t>
            </a:r>
            <a:r>
              <a:rPr lang="en-US" altLang="en-US" sz="2800" dirty="0"/>
              <a:t>in an 	ever changing business environment.</a:t>
            </a:r>
          </a:p>
          <a:p>
            <a:pPr marL="366713" lvl="1" indent="0" algn="just">
              <a:buClr>
                <a:schemeClr val="accent1"/>
              </a:buClr>
              <a:buSzPct val="80000"/>
              <a:buNone/>
            </a:pPr>
            <a:endParaRPr lang="en-US" altLang="en-US" dirty="0"/>
          </a:p>
          <a:p>
            <a:pPr marL="366713" lvl="1" indent="0">
              <a:buClr>
                <a:schemeClr val="accent1"/>
              </a:buClr>
              <a:buSzPct val="80000"/>
              <a:buNone/>
            </a:pPr>
            <a:endParaRPr lang="en-GB" altLang="en-U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ECC186D-4E26-4E06-84EF-E6419C7E1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E53C-0982-4EA2-9248-D3A0EB2A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Process of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7E6F4-0F4C-4229-930C-0493A79FC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5603" name="Group 3">
            <a:extLst>
              <a:ext uri="{FF2B5EF4-FFF2-40B4-BE49-F238E27FC236}">
                <a16:creationId xmlns:a16="http://schemas.microsoft.com/office/drawing/2014/main" id="{F6892F2D-F195-4BCD-9723-6A2C9D495E73}"/>
              </a:ext>
            </a:extLst>
          </p:cNvPr>
          <p:cNvGrpSpPr>
            <a:grpSpLocks/>
          </p:cNvGrpSpPr>
          <p:nvPr/>
        </p:nvGrpSpPr>
        <p:grpSpPr bwMode="auto">
          <a:xfrm>
            <a:off x="1766888" y="1905001"/>
            <a:ext cx="8640762" cy="3997325"/>
            <a:chOff x="132" y="1284"/>
            <a:chExt cx="5472" cy="2208"/>
          </a:xfrm>
        </p:grpSpPr>
        <p:sp>
          <p:nvSpPr>
            <p:cNvPr id="25606" name="Line 4">
              <a:extLst>
                <a:ext uri="{FF2B5EF4-FFF2-40B4-BE49-F238E27FC236}">
                  <a16:creationId xmlns:a16="http://schemas.microsoft.com/office/drawing/2014/main" id="{424CD7A4-6201-4E08-94A7-7C35C6D93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1" y="2688"/>
              <a:ext cx="0" cy="4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7" name="Oval 5">
              <a:extLst>
                <a:ext uri="{FF2B5EF4-FFF2-40B4-BE49-F238E27FC236}">
                  <a16:creationId xmlns:a16="http://schemas.microsoft.com/office/drawing/2014/main" id="{F5C52E11-F355-472D-8DDA-A03226CB8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" y="1726"/>
              <a:ext cx="828" cy="126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800">
                <a:latin typeface="Arial" panose="020B0604020202020204" pitchFamily="34" charset="0"/>
              </a:endParaRPr>
            </a:p>
          </p:txBody>
        </p:sp>
        <p:sp>
          <p:nvSpPr>
            <p:cNvPr id="25608" name="Oval 6">
              <a:extLst>
                <a:ext uri="{FF2B5EF4-FFF2-40B4-BE49-F238E27FC236}">
                  <a16:creationId xmlns:a16="http://schemas.microsoft.com/office/drawing/2014/main" id="{F37610AF-B328-4298-88E8-4A4F06498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" y="1663"/>
              <a:ext cx="892" cy="13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800">
                <a:latin typeface="Arial" panose="020B0604020202020204" pitchFamily="34" charset="0"/>
              </a:endParaRPr>
            </a:p>
          </p:txBody>
        </p:sp>
        <p:sp>
          <p:nvSpPr>
            <p:cNvPr id="25609" name="Oval 7">
              <a:extLst>
                <a:ext uri="{FF2B5EF4-FFF2-40B4-BE49-F238E27FC236}">
                  <a16:creationId xmlns:a16="http://schemas.microsoft.com/office/drawing/2014/main" id="{2A250E50-CB79-48E7-8798-0F7C0F420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2041"/>
              <a:ext cx="1087" cy="694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800">
                <a:latin typeface="Arial" panose="020B0604020202020204" pitchFamily="34" charset="0"/>
              </a:endParaRPr>
            </a:p>
          </p:txBody>
        </p:sp>
        <p:sp>
          <p:nvSpPr>
            <p:cNvPr id="25610" name="Oval 8">
              <a:extLst>
                <a:ext uri="{FF2B5EF4-FFF2-40B4-BE49-F238E27FC236}">
                  <a16:creationId xmlns:a16="http://schemas.microsoft.com/office/drawing/2014/main" id="{51316F6D-D962-4B22-ACA0-CDBC18BEE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" y="1284"/>
              <a:ext cx="1086" cy="694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800">
                <a:latin typeface="Arial" panose="020B0604020202020204" pitchFamily="34" charset="0"/>
              </a:endParaRPr>
            </a:p>
          </p:txBody>
        </p:sp>
        <p:sp>
          <p:nvSpPr>
            <p:cNvPr id="25611" name="Oval 9">
              <a:extLst>
                <a:ext uri="{FF2B5EF4-FFF2-40B4-BE49-F238E27FC236}">
                  <a16:creationId xmlns:a16="http://schemas.microsoft.com/office/drawing/2014/main" id="{59D0B575-FA1B-480B-B7D5-3407FDEC5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2041"/>
              <a:ext cx="1087" cy="694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800">
                <a:latin typeface="Arial" panose="020B0604020202020204" pitchFamily="34" charset="0"/>
              </a:endParaRPr>
            </a:p>
          </p:txBody>
        </p:sp>
        <p:sp>
          <p:nvSpPr>
            <p:cNvPr id="25612" name="Oval 10">
              <a:extLst>
                <a:ext uri="{FF2B5EF4-FFF2-40B4-BE49-F238E27FC236}">
                  <a16:creationId xmlns:a16="http://schemas.microsoft.com/office/drawing/2014/main" id="{DC79D4DA-2539-4A9A-8B75-923E98E3F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" y="2798"/>
              <a:ext cx="1086" cy="694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800">
                <a:latin typeface="Arial" panose="020B0604020202020204" pitchFamily="34" charset="0"/>
              </a:endParaRPr>
            </a:p>
          </p:txBody>
        </p:sp>
        <p:sp>
          <p:nvSpPr>
            <p:cNvPr id="25613" name="Line 11">
              <a:extLst>
                <a:ext uri="{FF2B5EF4-FFF2-40B4-BE49-F238E27FC236}">
                  <a16:creationId xmlns:a16="http://schemas.microsoft.com/office/drawing/2014/main" id="{0EC637ED-FDD0-49FC-8D3A-C1B31D93DA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9" y="2735"/>
              <a:ext cx="0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4" name="Line 12">
              <a:extLst>
                <a:ext uri="{FF2B5EF4-FFF2-40B4-BE49-F238E27FC236}">
                  <a16:creationId xmlns:a16="http://schemas.microsoft.com/office/drawing/2014/main" id="{62D9816A-8D12-4E74-AD88-3B592B1C41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" y="3113"/>
              <a:ext cx="62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5" name="Line 13">
              <a:extLst>
                <a:ext uri="{FF2B5EF4-FFF2-40B4-BE49-F238E27FC236}">
                  <a16:creationId xmlns:a16="http://schemas.microsoft.com/office/drawing/2014/main" id="{F973AD44-E08E-4478-82FE-8AD39098A1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1670"/>
              <a:ext cx="62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Line 14">
              <a:extLst>
                <a:ext uri="{FF2B5EF4-FFF2-40B4-BE49-F238E27FC236}">
                  <a16:creationId xmlns:a16="http://schemas.microsoft.com/office/drawing/2014/main" id="{66FBDE62-E88F-4DD5-94CA-519C2DFEA3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3113"/>
              <a:ext cx="62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7" name="Line 15">
              <a:extLst>
                <a:ext uri="{FF2B5EF4-FFF2-40B4-BE49-F238E27FC236}">
                  <a16:creationId xmlns:a16="http://schemas.microsoft.com/office/drawing/2014/main" id="{3FBFE7C2-6DFB-4210-A4C2-D99853D2F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4" y="1677"/>
              <a:ext cx="5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8" name="Line 16">
              <a:extLst>
                <a:ext uri="{FF2B5EF4-FFF2-40B4-BE49-F238E27FC236}">
                  <a16:creationId xmlns:a16="http://schemas.microsoft.com/office/drawing/2014/main" id="{54E297C7-A4F1-45CF-8A46-2D1B1F43B6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4" y="1670"/>
              <a:ext cx="0" cy="3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9" name="Line 17">
              <a:extLst>
                <a:ext uri="{FF2B5EF4-FFF2-40B4-BE49-F238E27FC236}">
                  <a16:creationId xmlns:a16="http://schemas.microsoft.com/office/drawing/2014/main" id="{561083AA-ECDC-488F-B305-D8A6AAF90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" y="2364"/>
              <a:ext cx="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0" name="Line 18">
              <a:extLst>
                <a:ext uri="{FF2B5EF4-FFF2-40B4-BE49-F238E27FC236}">
                  <a16:creationId xmlns:a16="http://schemas.microsoft.com/office/drawing/2014/main" id="{C4EAE488-72A6-4A7E-9AF9-BE191F530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1978"/>
              <a:ext cx="0" cy="8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Line 19">
              <a:extLst>
                <a:ext uri="{FF2B5EF4-FFF2-40B4-BE49-F238E27FC236}">
                  <a16:creationId xmlns:a16="http://schemas.microsoft.com/office/drawing/2014/main" id="{AFD44FE7-5E90-4B5E-BA47-B0E04FE92E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356"/>
              <a:ext cx="20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Line 20">
              <a:extLst>
                <a:ext uri="{FF2B5EF4-FFF2-40B4-BE49-F238E27FC236}">
                  <a16:creationId xmlns:a16="http://schemas.microsoft.com/office/drawing/2014/main" id="{7C1E770E-BBFD-430C-A048-ED1683C52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9" y="2364"/>
              <a:ext cx="20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3" name="Text Box 21">
              <a:extLst>
                <a:ext uri="{FF2B5EF4-FFF2-40B4-BE49-F238E27FC236}">
                  <a16:creationId xmlns:a16="http://schemas.microsoft.com/office/drawing/2014/main" id="{F386C6A6-13E3-41C0-B796-B606D722F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" y="1284"/>
              <a:ext cx="569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Planning</a:t>
              </a:r>
            </a:p>
          </p:txBody>
        </p:sp>
        <p:sp>
          <p:nvSpPr>
            <p:cNvPr id="25624" name="Text Box 22">
              <a:extLst>
                <a:ext uri="{FF2B5EF4-FFF2-40B4-BE49-F238E27FC236}">
                  <a16:creationId xmlns:a16="http://schemas.microsoft.com/office/drawing/2014/main" id="{45355900-A185-47E3-B81F-CE4238A32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" y="2823"/>
              <a:ext cx="518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Leading</a:t>
              </a:r>
            </a:p>
          </p:txBody>
        </p:sp>
        <p:sp>
          <p:nvSpPr>
            <p:cNvPr id="25625" name="Text Box 23">
              <a:extLst>
                <a:ext uri="{FF2B5EF4-FFF2-40B4-BE49-F238E27FC236}">
                  <a16:creationId xmlns:a16="http://schemas.microsoft.com/office/drawing/2014/main" id="{59309740-9CEA-4D5F-A493-1E12BE651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" y="1831"/>
              <a:ext cx="621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Resources</a:t>
              </a:r>
            </a:p>
          </p:txBody>
        </p:sp>
        <p:sp>
          <p:nvSpPr>
            <p:cNvPr id="25626" name="Text Box 24">
              <a:extLst>
                <a:ext uri="{FF2B5EF4-FFF2-40B4-BE49-F238E27FC236}">
                  <a16:creationId xmlns:a16="http://schemas.microsoft.com/office/drawing/2014/main" id="{4E44BADB-CE1F-41AE-84AB-43732935B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4" y="2066"/>
              <a:ext cx="643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Controlling</a:t>
              </a:r>
            </a:p>
          </p:txBody>
        </p:sp>
        <p:sp>
          <p:nvSpPr>
            <p:cNvPr id="25627" name="Text Box 25">
              <a:extLst>
                <a:ext uri="{FF2B5EF4-FFF2-40B4-BE49-F238E27FC236}">
                  <a16:creationId xmlns:a16="http://schemas.microsoft.com/office/drawing/2014/main" id="{C2A7B353-A242-40EC-B87D-E5E74582B0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2045"/>
              <a:ext cx="643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Organizing</a:t>
              </a:r>
            </a:p>
          </p:txBody>
        </p:sp>
        <p:sp>
          <p:nvSpPr>
            <p:cNvPr id="25628" name="Text Box 26">
              <a:extLst>
                <a:ext uri="{FF2B5EF4-FFF2-40B4-BE49-F238E27FC236}">
                  <a16:creationId xmlns:a16="http://schemas.microsoft.com/office/drawing/2014/main" id="{8E5E3C33-BD23-4ECF-857F-10A90EDAA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" y="1789"/>
              <a:ext cx="786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Performance</a:t>
              </a:r>
            </a:p>
          </p:txBody>
        </p:sp>
        <p:sp>
          <p:nvSpPr>
            <p:cNvPr id="25629" name="Text Box 27">
              <a:extLst>
                <a:ext uri="{FF2B5EF4-FFF2-40B4-BE49-F238E27FC236}">
                  <a16:creationId xmlns:a16="http://schemas.microsoft.com/office/drawing/2014/main" id="{D2BE2AE3-22BF-4D3D-B8F3-378D67C119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" y="1955"/>
              <a:ext cx="803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Human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Financial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Raw Materials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Technological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Information</a:t>
              </a:r>
            </a:p>
          </p:txBody>
        </p:sp>
        <p:sp>
          <p:nvSpPr>
            <p:cNvPr id="25630" name="Text Box 28">
              <a:extLst>
                <a:ext uri="{FF2B5EF4-FFF2-40B4-BE49-F238E27FC236}">
                  <a16:creationId xmlns:a16="http://schemas.microsoft.com/office/drawing/2014/main" id="{EABCFF39-8F9F-48C2-87D0-31B398A23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8" y="1923"/>
              <a:ext cx="776" cy="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Attain goals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Products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Services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Efficiency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Effectiveness</a:t>
              </a:r>
            </a:p>
          </p:txBody>
        </p:sp>
        <p:sp>
          <p:nvSpPr>
            <p:cNvPr id="25631" name="Text Box 29">
              <a:extLst>
                <a:ext uri="{FF2B5EF4-FFF2-40B4-BE49-F238E27FC236}">
                  <a16:creationId xmlns:a16="http://schemas.microsoft.com/office/drawing/2014/main" id="{C9B3D91D-2BBD-4231-BF16-94AF395B0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" y="2991"/>
              <a:ext cx="110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Use influence to motivate employees</a:t>
              </a:r>
            </a:p>
          </p:txBody>
        </p:sp>
        <p:sp>
          <p:nvSpPr>
            <p:cNvPr id="25632" name="Text Box 30">
              <a:extLst>
                <a:ext uri="{FF2B5EF4-FFF2-40B4-BE49-F238E27FC236}">
                  <a16:creationId xmlns:a16="http://schemas.microsoft.com/office/drawing/2014/main" id="{136D37C3-43B8-4EC9-84E1-38445633B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7" y="1536"/>
              <a:ext cx="88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Select goals and ways to attain them</a:t>
              </a:r>
            </a:p>
          </p:txBody>
        </p:sp>
        <p:sp>
          <p:nvSpPr>
            <p:cNvPr id="25633" name="Text Box 31">
              <a:extLst>
                <a:ext uri="{FF2B5EF4-FFF2-40B4-BE49-F238E27FC236}">
                  <a16:creationId xmlns:a16="http://schemas.microsoft.com/office/drawing/2014/main" id="{89F2A2D6-D69C-4448-B59E-E3F6EE0C9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0" y="2280"/>
              <a:ext cx="1079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Assign responsibility for task accomplishment</a:t>
              </a:r>
            </a:p>
          </p:txBody>
        </p:sp>
        <p:sp>
          <p:nvSpPr>
            <p:cNvPr id="25634" name="Text Box 32">
              <a:extLst>
                <a:ext uri="{FF2B5EF4-FFF2-40B4-BE49-F238E27FC236}">
                  <a16:creationId xmlns:a16="http://schemas.microsoft.com/office/drawing/2014/main" id="{7CA0213C-09C8-4C0F-B57A-214D16AFA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8" y="2230"/>
              <a:ext cx="1025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Monitor activities and make corrections</a:t>
              </a:r>
            </a:p>
          </p:txBody>
        </p:sp>
        <p:sp>
          <p:nvSpPr>
            <p:cNvPr id="25635" name="Line 33">
              <a:extLst>
                <a:ext uri="{FF2B5EF4-FFF2-40B4-BE49-F238E27FC236}">
                  <a16:creationId xmlns:a16="http://schemas.microsoft.com/office/drawing/2014/main" id="{7EF6AE68-6D60-41D2-83C4-5BCA7CD0B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1" y="1666"/>
              <a:ext cx="0" cy="3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4" name="FlagCount" hidden="1">
            <a:hlinkClick r:id="rId3" action="ppaction://hlinkfile"/>
            <a:extLst>
              <a:ext uri="{FF2B5EF4-FFF2-40B4-BE49-F238E27FC236}">
                <a16:creationId xmlns:a16="http://schemas.microsoft.com/office/drawing/2014/main" id="{DFE14BF3-FF2A-4D89-81C2-31CD20A9E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5680AB7B-DA66-45E3-A5FA-AE5240BA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10D991D0-5817-4160-BF13-4E4992B4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36149" cy="1325563"/>
          </a:xfrm>
          <a:noFill/>
        </p:spPr>
        <p:txBody>
          <a:bodyPr/>
          <a:lstStyle/>
          <a:p>
            <a:pPr>
              <a:defRPr/>
            </a:pPr>
            <a:r>
              <a:rPr lang="en-US" b="1" dirty="0"/>
              <a:t>Who Are Managers?</a:t>
            </a:r>
            <a:endParaRPr lang="en-GB" b="1" dirty="0"/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ECFB400B-880F-4A3E-98E1-704A323E29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Clr>
                <a:schemeClr val="tx2"/>
              </a:buClr>
              <a:buSzPct val="90000"/>
              <a:buNone/>
            </a:pPr>
            <a:r>
              <a:rPr lang="en-US" altLang="en-US" dirty="0"/>
              <a:t>Someone who </a:t>
            </a:r>
            <a:r>
              <a:rPr lang="en-US" altLang="en-US" dirty="0">
                <a:solidFill>
                  <a:srgbClr val="C00000"/>
                </a:solidFill>
              </a:rPr>
              <a:t>coordinates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C00000"/>
                </a:solidFill>
              </a:rPr>
              <a:t>oversees the </a:t>
            </a:r>
            <a:r>
              <a:rPr lang="en-US" altLang="en-US" dirty="0"/>
              <a:t>work of other people so</a:t>
            </a:r>
          </a:p>
          <a:p>
            <a:pPr marL="342900" lvl="2" indent="-342900">
              <a:buClr>
                <a:schemeClr val="tx2"/>
              </a:buClr>
              <a:buSzPct val="90000"/>
              <a:buNone/>
            </a:pPr>
            <a:r>
              <a:rPr lang="en-US" altLang="en-US" dirty="0"/>
              <a:t>that organizational goals can be accomplished. </a:t>
            </a:r>
          </a:p>
          <a:p>
            <a:pPr>
              <a:lnSpc>
                <a:spcPct val="90000"/>
              </a:lnSpc>
              <a:buClr>
                <a:schemeClr val="tx2"/>
              </a:buClr>
              <a:buSzPct val="90000"/>
            </a:pPr>
            <a:endParaRPr lang="en-US" altLang="en-US" dirty="0"/>
          </a:p>
        </p:txBody>
      </p:sp>
      <p:pic>
        <p:nvPicPr>
          <p:cNvPr id="27653" name="Picture 5" descr="interpersonal-communication-and-business-communication-6.jpg">
            <a:extLst>
              <a:ext uri="{FF2B5EF4-FFF2-40B4-BE49-F238E27FC236}">
                <a16:creationId xmlns:a16="http://schemas.microsoft.com/office/drawing/2014/main" id="{18E8ADF9-7FE4-41F1-9062-7550586A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91000"/>
            <a:ext cx="4724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1EF6655-B425-4297-815D-6644D9D1A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E406F080-4E78-498D-B8D5-35C6668F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32165"/>
            <a:ext cx="7551906" cy="1143000"/>
          </a:xfrm>
          <a:noFill/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b="1" dirty="0"/>
              <a:t>Types of Managers/ Levels of Management</a:t>
            </a:r>
            <a:endParaRPr lang="en-GB" b="1" dirty="0"/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8499E30-F01F-46C8-BF6D-1A5957386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0" y="1822551"/>
            <a:ext cx="8610600" cy="3871609"/>
          </a:xfrm>
        </p:spPr>
        <p:txBody>
          <a:bodyPr/>
          <a:lstStyle/>
          <a:p>
            <a:pPr marL="342900" lvl="1" indent="-342900">
              <a:lnSpc>
                <a:spcPct val="200000"/>
              </a:lnSpc>
              <a:buClr>
                <a:schemeClr val="tx2"/>
              </a:buClr>
              <a:buSzPct val="90000"/>
            </a:pPr>
            <a:r>
              <a:rPr lang="en-US" altLang="zh-TW" sz="2800" dirty="0"/>
              <a:t>First-line managers</a:t>
            </a:r>
          </a:p>
          <a:p>
            <a:pPr marL="342900" lvl="1" indent="-342900">
              <a:lnSpc>
                <a:spcPct val="200000"/>
              </a:lnSpc>
              <a:buClr>
                <a:schemeClr val="tx2"/>
              </a:buClr>
              <a:buSzPct val="90000"/>
            </a:pPr>
            <a:r>
              <a:rPr lang="en-US" altLang="zh-TW" sz="2800" dirty="0"/>
              <a:t>Middle managers</a:t>
            </a:r>
          </a:p>
          <a:p>
            <a:pPr marL="342900" lvl="1" indent="-342900">
              <a:lnSpc>
                <a:spcPct val="200000"/>
              </a:lnSpc>
              <a:buClr>
                <a:schemeClr val="tx2"/>
              </a:buClr>
              <a:buSzPct val="90000"/>
            </a:pPr>
            <a:r>
              <a:rPr lang="en-US" altLang="zh-TW" sz="2800" dirty="0"/>
              <a:t>Top managers</a:t>
            </a:r>
          </a:p>
          <a:p>
            <a:pPr>
              <a:lnSpc>
                <a:spcPct val="90000"/>
              </a:lnSpc>
              <a:buClr>
                <a:schemeClr val="tx2"/>
              </a:buClr>
              <a:buSzPct val="90000"/>
            </a:pPr>
            <a:endParaRPr lang="en-US" altLang="en-US" dirty="0"/>
          </a:p>
        </p:txBody>
      </p:sp>
      <p:pic>
        <p:nvPicPr>
          <p:cNvPr id="28677" name="Picture 6" descr="BD19908_">
            <a:extLst>
              <a:ext uri="{FF2B5EF4-FFF2-40B4-BE49-F238E27FC236}">
                <a16:creationId xmlns:a16="http://schemas.microsoft.com/office/drawing/2014/main" id="{30B1AF68-A09B-42D0-999B-63226AC0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86000"/>
            <a:ext cx="305593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326213E-8D79-451E-9EF7-863909AE5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F8F92CC4-E1D6-48D4-B5E4-5EBFF947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19596"/>
            <a:ext cx="7328170" cy="1143000"/>
          </a:xfrm>
          <a:solidFill>
            <a:srgbClr val="BD4FA0"/>
          </a:solidFill>
        </p:spPr>
        <p:txBody>
          <a:bodyPr>
            <a:normAutofit fontScale="90000"/>
          </a:bodyPr>
          <a:lstStyle/>
          <a:p>
            <a:r>
              <a:rPr lang="en-US" altLang="zh-TW" b="1">
                <a:solidFill>
                  <a:schemeClr val="bg1"/>
                </a:solidFill>
              </a:rPr>
              <a:t>Types of Managers/ Levels of Management</a:t>
            </a:r>
            <a:endParaRPr lang="en-GB" altLang="zh-TW" b="1">
              <a:solidFill>
                <a:schemeClr val="bg1"/>
              </a:solidFill>
            </a:endParaRPr>
          </a:p>
        </p:txBody>
      </p:sp>
      <p:pic>
        <p:nvPicPr>
          <p:cNvPr id="29700" name="Picture 28" descr="jon69447_0103">
            <a:extLst>
              <a:ext uri="{FF2B5EF4-FFF2-40B4-BE49-F238E27FC236}">
                <a16:creationId xmlns:a16="http://schemas.microsoft.com/office/drawing/2014/main" id="{7705F7C3-80B4-4709-99B0-CCB76621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2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88722"/>
            <a:ext cx="6928961" cy="404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7D9C93D0-439F-4293-94AD-6B935F5D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8EA0A5E-AFDE-4664-AC4A-F94A4C7D6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553" y="426119"/>
            <a:ext cx="7610252" cy="1031216"/>
          </a:xfrm>
          <a:noFill/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altLang="zh-TW" dirty="0"/>
              <a:t>Types Business Organizations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Service providing business organizations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Manufacturing organizations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Trading organizations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859741-4416-482F-96BD-B37409AA3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3" y="2695482"/>
            <a:ext cx="5069382" cy="2542686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D97F72BB-29DE-4B27-8B00-D0CAEAB1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  <p:extLst>
      <p:ext uri="{BB962C8B-B14F-4D97-AF65-F5344CB8AC3E}">
        <p14:creationId xmlns:p14="http://schemas.microsoft.com/office/powerpoint/2010/main" val="331218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196063-902D-48F0-93B4-62BA61DC1026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8159885" cy="13255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dirty="0"/>
              <a:t>Principal forms of business organizations</a:t>
            </a:r>
            <a:endParaRPr lang="en-GB" altLang="en-US" sz="4400" dirty="0"/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828800" y="2133600"/>
            <a:ext cx="8001000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40E08"/>
                </a:solidFill>
              </a:rPr>
              <a:t>Sole proprietorship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40E08"/>
                </a:solidFill>
              </a:rPr>
              <a:t>Partnerships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40E08"/>
                </a:solidFill>
              </a:rPr>
              <a:t>Companies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40E08"/>
                </a:solidFill>
              </a:rPr>
              <a:t>Non-profit making organizations</a:t>
            </a:r>
          </a:p>
          <a:p>
            <a:endParaRPr lang="en-US" dirty="0">
              <a:solidFill>
                <a:srgbClr val="040E08"/>
              </a:solidFill>
              <a:latin typeface="Cambria" pitchFamily="18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7CF1A5A-0DE7-4EF1-888D-A9C5F5995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48209" cy="1325563"/>
          </a:xfr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/>
              <a:t>Sole Proprietorships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2800" dirty="0"/>
              <a:t>The most simple and common form of business.</a:t>
            </a:r>
          </a:p>
          <a:p>
            <a:pPr>
              <a:buClr>
                <a:schemeClr val="tx2"/>
              </a:buClr>
            </a:pPr>
            <a:r>
              <a:rPr lang="en-US" sz="2800" dirty="0"/>
              <a:t>Owned  and control by an individual.</a:t>
            </a:r>
          </a:p>
          <a:p>
            <a:pPr>
              <a:buClr>
                <a:schemeClr val="tx2"/>
              </a:buClr>
            </a:pPr>
            <a:r>
              <a:rPr lang="en-US" sz="2800" dirty="0"/>
              <a:t>The law basically treats the business and the owner as one and the same ( no legal personality).</a:t>
            </a:r>
          </a:p>
          <a:p>
            <a:pPr>
              <a:buClr>
                <a:schemeClr val="tx2"/>
              </a:buClr>
            </a:pPr>
            <a:r>
              <a:rPr lang="en-US" sz="2800" dirty="0"/>
              <a:t>Personally liable for all debts or losses (unlimited  liability).</a:t>
            </a:r>
          </a:p>
          <a:p>
            <a:pPr>
              <a:buClr>
                <a:schemeClr val="tx2"/>
              </a:buClr>
            </a:pPr>
            <a:r>
              <a:rPr lang="en-US" sz="2800" dirty="0"/>
              <a:t>The business carried on its’ own name.</a:t>
            </a:r>
          </a:p>
          <a:p>
            <a:pPr>
              <a:buClr>
                <a:schemeClr val="tx2"/>
              </a:buClr>
              <a:buNone/>
            </a:pPr>
            <a:endParaRPr lang="en-US" sz="1800" dirty="0">
              <a:latin typeface="Cambria" pitchFamily="18" charset="0"/>
            </a:endParaRPr>
          </a:p>
        </p:txBody>
      </p:sp>
      <p:pic>
        <p:nvPicPr>
          <p:cNvPr id="6" name="Picture 2" descr="C:\Documents and Settings\chalani.k\My Documents\My Pictures\sole_prop_open_sign3.jpg">
            <a:extLst>
              <a:ext uri="{FF2B5EF4-FFF2-40B4-BE49-F238E27FC236}">
                <a16:creationId xmlns:a16="http://schemas.microsoft.com/office/drawing/2014/main" id="{CDD9A789-64A7-4B17-9E07-2000F7197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1696" b="1"/>
          <a:stretch/>
        </p:blipFill>
        <p:spPr bwMode="auto">
          <a:xfrm>
            <a:off x="10901610" y="3654425"/>
            <a:ext cx="904380" cy="1473377"/>
          </a:xfrm>
          <a:custGeom>
            <a:avLst/>
            <a:gdLst>
              <a:gd name="connsiteX0" fmla="*/ 0 w 4760702"/>
              <a:gd name="connsiteY0" fmla="*/ 0 h 6856413"/>
              <a:gd name="connsiteX1" fmla="*/ 4760702 w 4760702"/>
              <a:gd name="connsiteY1" fmla="*/ 0 h 6856413"/>
              <a:gd name="connsiteX2" fmla="*/ 4760702 w 4760702"/>
              <a:gd name="connsiteY2" fmla="*/ 6856413 h 6856413"/>
              <a:gd name="connsiteX3" fmla="*/ 168269 w 4760702"/>
              <a:gd name="connsiteY3" fmla="*/ 6856413 h 6856413"/>
              <a:gd name="connsiteX4" fmla="*/ 228520 w 4760702"/>
              <a:gd name="connsiteY4" fmla="*/ 6494592 h 6856413"/>
              <a:gd name="connsiteX5" fmla="*/ 14408 w 4760702"/>
              <a:gd name="connsiteY5" fmla="*/ 358842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0702" h="6856413">
                <a:moveTo>
                  <a:pt x="0" y="0"/>
                </a:moveTo>
                <a:lnTo>
                  <a:pt x="4760702" y="0"/>
                </a:lnTo>
                <a:lnTo>
                  <a:pt x="4760702" y="6856413"/>
                </a:lnTo>
                <a:lnTo>
                  <a:pt x="168269" y="6856413"/>
                </a:lnTo>
                <a:lnTo>
                  <a:pt x="228520" y="6494592"/>
                </a:lnTo>
                <a:cubicBezTo>
                  <a:pt x="521784" y="4449343"/>
                  <a:pt x="126947" y="2404092"/>
                  <a:pt x="14408" y="358842"/>
                </a:cubicBezTo>
                <a:close/>
              </a:path>
            </a:pathLst>
          </a:custGeom>
          <a:noFill/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BF81727E-CF60-44BB-B29A-D6F1A5D9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677F-7A3A-4F39-9A0E-36CFED5C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Leaders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46536-CEAC-435B-B01E-D40015227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 algn="ctr">
              <a:buNone/>
            </a:pPr>
            <a:endParaRPr lang="en-US" altLang="en-US" sz="2000" dirty="0"/>
          </a:p>
          <a:p>
            <a:pPr marL="0" indent="0" algn="ctr">
              <a:buNone/>
            </a:pPr>
            <a:r>
              <a:rPr lang="en-US" altLang="en-US" sz="2200" dirty="0"/>
              <a:t>Ms. Chalani Kuruppu </a:t>
            </a:r>
          </a:p>
          <a:p>
            <a:pPr marL="0" indent="0" algn="ctr">
              <a:buNone/>
            </a:pPr>
            <a:r>
              <a:rPr lang="en-US" altLang="en-US" sz="2200" dirty="0"/>
              <a:t>Senior Lecturer</a:t>
            </a:r>
          </a:p>
          <a:p>
            <a:pPr marL="0" indent="0" algn="ctr">
              <a:buNone/>
            </a:pPr>
            <a:r>
              <a:rPr lang="en-US" altLang="en-US" sz="2200" dirty="0"/>
              <a:t>SLIIT Business School</a:t>
            </a:r>
          </a:p>
          <a:p>
            <a:pPr marL="0" indent="0" algn="ctr">
              <a:buNone/>
            </a:pPr>
            <a:r>
              <a:rPr lang="en-US" altLang="en-US" sz="2200" dirty="0">
                <a:hlinkClick r:id="rId2"/>
              </a:rPr>
              <a:t>chalani.k@sliit.lk</a:t>
            </a:r>
            <a:r>
              <a:rPr lang="en-US" altLang="en-US" sz="2200" dirty="0"/>
              <a:t> </a:t>
            </a:r>
          </a:p>
          <a:p>
            <a:pPr marL="0" indent="0">
              <a:buNone/>
            </a:pPr>
            <a:endParaRPr lang="en-US" altLang="en-US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F7E5DA-F612-4C5F-A220-202878F32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3519" y="1690688"/>
            <a:ext cx="5181600" cy="4175091"/>
          </a:xfrm>
        </p:spPr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endParaRPr lang="en-US" altLang="en-US" sz="2400" dirty="0">
              <a:solidFill>
                <a:prstClr val="black"/>
              </a:solidFill>
            </a:endParaRPr>
          </a:p>
          <a:p>
            <a:pPr marL="0" lvl="0" indent="0" algn="ctr">
              <a:buNone/>
            </a:pPr>
            <a:endParaRPr lang="en-US" altLang="en-US" sz="2400" dirty="0">
              <a:solidFill>
                <a:prstClr val="black"/>
              </a:solidFill>
            </a:endParaRPr>
          </a:p>
          <a:p>
            <a:pPr marL="0" lvl="0" indent="0" algn="ctr">
              <a:buNone/>
            </a:pPr>
            <a:endParaRPr lang="en-US" altLang="en-US" sz="2400" dirty="0">
              <a:solidFill>
                <a:prstClr val="black"/>
              </a:solidFill>
            </a:endParaRPr>
          </a:p>
          <a:p>
            <a:pPr marL="0" lvl="0" indent="0" algn="ctr">
              <a:buNone/>
            </a:pPr>
            <a:endParaRPr lang="en-US" altLang="en-US" sz="2400" dirty="0">
              <a:solidFill>
                <a:prstClr val="black"/>
              </a:solidFill>
            </a:endParaRPr>
          </a:p>
          <a:p>
            <a:pPr marL="0" lvl="0" indent="0" algn="ctr">
              <a:buNone/>
            </a:pPr>
            <a:endParaRPr lang="en-US" altLang="en-US" sz="2400" dirty="0">
              <a:solidFill>
                <a:prstClr val="black"/>
              </a:solidFill>
            </a:endParaRPr>
          </a:p>
          <a:p>
            <a:pPr marL="0" lvl="0" indent="0" algn="ctr">
              <a:buNone/>
            </a:pPr>
            <a:endParaRPr lang="en-US" altLang="en-US" sz="2000" dirty="0">
              <a:solidFill>
                <a:prstClr val="black"/>
              </a:solidFill>
            </a:endParaRPr>
          </a:p>
          <a:p>
            <a:pPr marL="0" lvl="0" indent="0" algn="ctr">
              <a:buNone/>
            </a:pPr>
            <a:endParaRPr lang="en-US" altLang="en-US" sz="2000" dirty="0">
              <a:solidFill>
                <a:prstClr val="black"/>
              </a:solidFill>
            </a:endParaRPr>
          </a:p>
          <a:p>
            <a:pPr marL="0" lvl="0" indent="0" algn="ctr">
              <a:buNone/>
            </a:pPr>
            <a:r>
              <a:rPr lang="en-US" altLang="en-US" sz="2200" dirty="0">
                <a:solidFill>
                  <a:prstClr val="black"/>
                </a:solidFill>
              </a:rPr>
              <a:t>Ms. </a:t>
            </a:r>
            <a:r>
              <a:rPr lang="en-US" altLang="en-US" sz="2200" dirty="0" err="1">
                <a:solidFill>
                  <a:prstClr val="black"/>
                </a:solidFill>
              </a:rPr>
              <a:t>Nilmini</a:t>
            </a:r>
            <a:r>
              <a:rPr lang="en-US" altLang="en-US" sz="2200" dirty="0">
                <a:solidFill>
                  <a:prstClr val="black"/>
                </a:solidFill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</a:rPr>
              <a:t>Rathnayake</a:t>
            </a:r>
            <a:endParaRPr lang="en-US" altLang="en-US" sz="2200" dirty="0">
              <a:solidFill>
                <a:prstClr val="black"/>
              </a:solidFill>
            </a:endParaRPr>
          </a:p>
          <a:p>
            <a:pPr marL="0" lvl="0" indent="0" algn="ctr">
              <a:buNone/>
            </a:pPr>
            <a:r>
              <a:rPr lang="en-US" altLang="en-US" sz="2200" dirty="0">
                <a:solidFill>
                  <a:prstClr val="black"/>
                </a:solidFill>
              </a:rPr>
              <a:t>Assistant Lecturer</a:t>
            </a:r>
          </a:p>
          <a:p>
            <a:pPr marL="0" lvl="0" indent="0" algn="ctr">
              <a:buNone/>
            </a:pPr>
            <a:r>
              <a:rPr lang="en-US" altLang="en-US" sz="2200" dirty="0">
                <a:solidFill>
                  <a:prstClr val="black"/>
                </a:solidFill>
              </a:rPr>
              <a:t>SLIIT Business School</a:t>
            </a:r>
          </a:p>
          <a:p>
            <a:pPr marL="0" lvl="0" indent="0" algn="ctr">
              <a:buNone/>
            </a:pP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nilmini.r@sliit.lk</a:t>
            </a:r>
            <a:endParaRPr lang="en-US" alt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 algn="ctr">
              <a:buNone/>
            </a:pP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20BE3C51-4DA3-4B8D-8B59-8DC75A342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30" y="1580357"/>
            <a:ext cx="2091447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63865C7-AAAB-4BE3-8A17-7B9493F0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21" y="1507788"/>
            <a:ext cx="2091447" cy="2358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8348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4036"/>
            <a:ext cx="8218251" cy="1325563"/>
          </a:xfrm>
          <a:noFill/>
        </p:spPr>
        <p:txBody>
          <a:bodyPr>
            <a:normAutofit/>
          </a:bodyPr>
          <a:lstStyle/>
          <a:p>
            <a:r>
              <a:rPr lang="en-US" b="1">
                <a:solidFill>
                  <a:srgbClr val="000000"/>
                </a:solidFill>
                <a:latin typeface="+mn-lt"/>
              </a:rPr>
              <a:t>Partnerships</a:t>
            </a:r>
            <a:endParaRPr lang="en-US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buClr>
                <a:schemeClr val="tx2"/>
              </a:buClr>
            </a:pPr>
            <a:r>
              <a:rPr lang="en-US" sz="2800" dirty="0">
                <a:solidFill>
                  <a:srgbClr val="000000"/>
                </a:solidFill>
              </a:rPr>
              <a:t>A partnership is an agreement between two or more persons  to operate a business(2-20)</a:t>
            </a:r>
          </a:p>
          <a:p>
            <a:pPr>
              <a:buClr>
                <a:schemeClr val="tx2"/>
              </a:buClr>
            </a:pPr>
            <a:r>
              <a:rPr lang="en-US" sz="2800" dirty="0">
                <a:solidFill>
                  <a:srgbClr val="000000"/>
                </a:solidFill>
              </a:rPr>
              <a:t>Partners should formulate an agreement to make decisions on: </a:t>
            </a:r>
          </a:p>
          <a:p>
            <a:pPr>
              <a:buClr>
                <a:schemeClr val="tx2"/>
              </a:buClr>
              <a:buNone/>
            </a:pPr>
            <a:r>
              <a:rPr lang="en-US" sz="2800" dirty="0">
                <a:solidFill>
                  <a:srgbClr val="000000"/>
                </a:solidFill>
              </a:rPr>
              <a:t>  - How profits and losses are to be shared  among the     partners.</a:t>
            </a:r>
          </a:p>
          <a:p>
            <a:pPr>
              <a:buClr>
                <a:schemeClr val="tx2"/>
              </a:buClr>
              <a:buNone/>
            </a:pPr>
            <a:r>
              <a:rPr lang="en-US" sz="2800" dirty="0">
                <a:solidFill>
                  <a:srgbClr val="000000"/>
                </a:solidFill>
              </a:rPr>
              <a:t>  - How much money they should invest to the business </a:t>
            </a:r>
          </a:p>
          <a:p>
            <a:pPr>
              <a:buClr>
                <a:schemeClr val="tx2"/>
              </a:buClr>
              <a:buNone/>
            </a:pPr>
            <a:r>
              <a:rPr lang="en-US" sz="2800" dirty="0">
                <a:solidFill>
                  <a:srgbClr val="000000"/>
                </a:solidFill>
              </a:rPr>
              <a:t>  - Their responsibilities in the management</a:t>
            </a:r>
          </a:p>
          <a:p>
            <a:pPr>
              <a:buClr>
                <a:schemeClr val="tx2"/>
              </a:buClr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No legal personality</a:t>
            </a:r>
          </a:p>
        </p:txBody>
      </p:sp>
      <p:pic>
        <p:nvPicPr>
          <p:cNvPr id="5" name="Picture 4" descr="C:\Documents and Settings\chalani.k\My Documents\My Pictures\imagesCAD7F0W0.jpg">
            <a:extLst>
              <a:ext uri="{FF2B5EF4-FFF2-40B4-BE49-F238E27FC236}">
                <a16:creationId xmlns:a16="http://schemas.microsoft.com/office/drawing/2014/main" id="{0FB2B1F0-610F-4472-B8D4-147875614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</a:blip>
          <a:srcRect l="18300" r="17539" b="-1"/>
          <a:stretch/>
        </p:blipFill>
        <p:spPr bwMode="auto">
          <a:xfrm>
            <a:off x="9904247" y="4380384"/>
            <a:ext cx="2190476" cy="2292672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4E9389B-CD05-4B36-92A2-45226DD9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676" y="304800"/>
            <a:ext cx="8763000" cy="6248400"/>
          </a:xfrm>
        </p:spPr>
        <p:txBody>
          <a:bodyPr>
            <a:normAutofit/>
          </a:bodyPr>
          <a:lstStyle/>
          <a:p>
            <a:pPr marL="365760" lvl="1" indent="-283464">
              <a:spcBef>
                <a:spcPts val="600"/>
              </a:spcBef>
              <a:buClr>
                <a:schemeClr val="tx2"/>
              </a:buClr>
              <a:buSzPct val="80000"/>
              <a:buNone/>
            </a:pPr>
            <a:endParaRPr lang="en-US" sz="2600" dirty="0">
              <a:latin typeface="Cambria" pitchFamily="18" charset="0"/>
            </a:endParaRPr>
          </a:p>
          <a:p>
            <a:pPr>
              <a:buClr>
                <a:schemeClr val="tx2"/>
              </a:buClr>
            </a:pPr>
            <a:r>
              <a:rPr lang="en-US" sz="2600" dirty="0">
                <a:latin typeface="Cambria" pitchFamily="18" charset="0"/>
              </a:rPr>
              <a:t> </a:t>
            </a:r>
            <a:r>
              <a:rPr lang="en-US" sz="2800" dirty="0"/>
              <a:t>Partners are personally liable for business debts (unlimited liability)</a:t>
            </a:r>
          </a:p>
          <a:p>
            <a:pPr>
              <a:buClr>
                <a:schemeClr val="tx2"/>
              </a:buClr>
              <a:buNone/>
            </a:pPr>
            <a:endParaRPr lang="en-US" sz="2800" dirty="0"/>
          </a:p>
          <a:p>
            <a:pPr marL="342900" lvl="1" indent="-342900">
              <a:buClr>
                <a:schemeClr val="tx2"/>
              </a:buClr>
              <a:buFontTx/>
              <a:buChar char="•"/>
            </a:pPr>
            <a:r>
              <a:rPr lang="en-US" sz="2800" dirty="0">
                <a:solidFill>
                  <a:srgbClr val="040E08"/>
                </a:solidFill>
              </a:rPr>
              <a:t>Partnership dissolves when a partner dies or the expiration of   the specified time period.</a:t>
            </a:r>
          </a:p>
          <a:p>
            <a:pPr marL="342900" lvl="1" indent="-342900">
              <a:buClr>
                <a:schemeClr val="tx2"/>
              </a:buClr>
              <a:buNone/>
            </a:pPr>
            <a:endParaRPr lang="en-US" sz="2800" dirty="0">
              <a:solidFill>
                <a:srgbClr val="040E08"/>
              </a:solidFill>
            </a:endParaRPr>
          </a:p>
          <a:p>
            <a:pPr>
              <a:buClr>
                <a:schemeClr val="tx2"/>
              </a:buClr>
            </a:pPr>
            <a:r>
              <a:rPr lang="en-US" sz="2800" dirty="0">
                <a:solidFill>
                  <a:srgbClr val="040E08"/>
                </a:solidFill>
              </a:rPr>
              <a:t> </a:t>
            </a:r>
            <a:r>
              <a:rPr lang="en-US" sz="2800" dirty="0"/>
              <a:t>Widely used for small businesses and professional practices</a:t>
            </a:r>
          </a:p>
          <a:p>
            <a:pPr>
              <a:buClr>
                <a:schemeClr val="tx2"/>
              </a:buClr>
            </a:pPr>
            <a:endParaRPr lang="en-US" sz="2800" dirty="0">
              <a:solidFill>
                <a:srgbClr val="040E08"/>
              </a:solidFill>
            </a:endParaRPr>
          </a:p>
          <a:p>
            <a:pPr>
              <a:buClr>
                <a:schemeClr val="tx2"/>
              </a:buClr>
              <a:buNone/>
            </a:pPr>
            <a:r>
              <a:rPr lang="en-US" sz="2800" b="1" dirty="0">
                <a:solidFill>
                  <a:srgbClr val="040E08"/>
                </a:solidFill>
              </a:rPr>
              <a:t>Advantages???</a:t>
            </a:r>
          </a:p>
          <a:p>
            <a:pPr>
              <a:buClr>
                <a:schemeClr val="tx2"/>
              </a:buClr>
              <a:buNone/>
            </a:pPr>
            <a:endParaRPr lang="en-US" sz="2800" b="1" dirty="0">
              <a:solidFill>
                <a:srgbClr val="040E08"/>
              </a:solidFill>
            </a:endParaRPr>
          </a:p>
          <a:p>
            <a:pPr>
              <a:buClr>
                <a:schemeClr val="tx2"/>
              </a:buClr>
              <a:buNone/>
            </a:pPr>
            <a:r>
              <a:rPr lang="en-US" sz="2800" b="1" dirty="0">
                <a:solidFill>
                  <a:srgbClr val="040E08"/>
                </a:solidFill>
              </a:rPr>
              <a:t>Disadvantages???</a:t>
            </a:r>
          </a:p>
          <a:p>
            <a:pPr>
              <a:buClr>
                <a:schemeClr val="tx2"/>
              </a:buClr>
              <a:buNone/>
            </a:pPr>
            <a:endParaRPr lang="en-US" sz="26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03437" cy="1325563"/>
          </a:xfrm>
          <a:noFill/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Companies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Companies limited by shares </a:t>
            </a:r>
          </a:p>
          <a:p>
            <a:r>
              <a:rPr lang="en-US" sz="2800" dirty="0"/>
              <a:t>Companies limited by guarantee</a:t>
            </a:r>
          </a:p>
          <a:p>
            <a:r>
              <a:rPr lang="en-US" sz="2800" dirty="0"/>
              <a:t>Companies with unlimited liability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CCAD8-D28A-488E-B754-C2128F3A0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904" r="6472" b="2"/>
          <a:stretch/>
        </p:blipFill>
        <p:spPr bwMode="auto">
          <a:xfrm>
            <a:off x="9141637" y="3429000"/>
            <a:ext cx="2953086" cy="3015867"/>
          </a:xfrm>
          <a:prstGeom prst="rect">
            <a:avLst/>
          </a:prstGeom>
          <a:noFill/>
          <a:effectLst/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5AD55039-5E81-4289-B25B-C5BF59FF0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84787" cy="1325563"/>
          </a:xfrm>
          <a:noFill/>
        </p:spPr>
        <p:txBody>
          <a:bodyPr/>
          <a:lstStyle/>
          <a:p>
            <a:r>
              <a:rPr lang="en-US" b="1" dirty="0">
                <a:latin typeface="Cambria" pitchFamily="18" charset="0"/>
              </a:rPr>
              <a:t>Limited Companies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/>
              <a:t>These organizations should incorporate under the </a:t>
            </a:r>
            <a:r>
              <a:rPr lang="en-US" sz="2400" i="1" dirty="0"/>
              <a:t>‘Companies Act no 07 of 2007’</a:t>
            </a:r>
            <a:r>
              <a:rPr lang="en-US" sz="2400" b="1" i="1" dirty="0"/>
              <a:t>.</a:t>
            </a:r>
            <a:endParaRPr lang="en-US" sz="2400" dirty="0"/>
          </a:p>
          <a:p>
            <a:pPr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/>
              <a:t>The liability of the shareholders of a corporation is limited to the amount of their capital contribution</a:t>
            </a:r>
          </a:p>
          <a:p>
            <a:pPr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/>
              <a:t>The Company has a separate legal personality </a:t>
            </a:r>
          </a:p>
          <a:p>
            <a:pPr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/>
              <a:t>The Companies can raise more funds</a:t>
            </a:r>
          </a:p>
          <a:p>
            <a:pPr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/>
              <a:t>Separation of ownership and management</a:t>
            </a:r>
          </a:p>
          <a:p>
            <a:pPr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/>
              <a:t> Perpetual life</a:t>
            </a:r>
          </a:p>
          <a:p>
            <a:pPr>
              <a:buClr>
                <a:schemeClr val="tx2"/>
              </a:buClr>
              <a:buFont typeface="Wingdings" pitchFamily="2" charset="2"/>
              <a:buChar char="Ø"/>
            </a:pPr>
            <a:endParaRPr lang="en-US" sz="2400" b="1" i="1" dirty="0"/>
          </a:p>
          <a:p>
            <a:pPr>
              <a:buClr>
                <a:schemeClr val="tx2"/>
              </a:buClr>
              <a:buFont typeface="Wingdings" pitchFamily="2" charset="2"/>
              <a:buChar char="Ø"/>
            </a:pPr>
            <a:endParaRPr lang="en-US" sz="2400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C3EBE9C-9DC1-4168-BC4E-2B687E16B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Types of Limited Companies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F8063-D807-47A1-88E2-E01A34A70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24200" y="3886200"/>
            <a:ext cx="2667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Private Limited Companies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3886200"/>
            <a:ext cx="2514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Public  Limited Companies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1676400"/>
            <a:ext cx="28194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Limited Companies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6134100" y="3086100"/>
            <a:ext cx="381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29200" y="3276600"/>
            <a:ext cx="28956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4762500" y="3543300"/>
            <a:ext cx="533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20000" y="3581400"/>
            <a:ext cx="6096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65E19-2140-4220-A250-E5D462A5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Limited Companies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Maximum 50 shareholders and should consist at least one director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No shares can be offered for sale to the general public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Consent of all shareholders is required to transfer shares to a new shareholder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Not allowed to raise funds by issuing debentures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last two words of the name should be read as either “(Private) Limited” or “(</a:t>
            </a:r>
            <a:r>
              <a:rPr lang="en-US" sz="2400" dirty="0" err="1"/>
              <a:t>Pvt</a:t>
            </a:r>
            <a:r>
              <a:rPr lang="en-US" sz="2400" dirty="0"/>
              <a:t>) Ltd”</a:t>
            </a:r>
          </a:p>
          <a:p>
            <a:pPr>
              <a:lnSpc>
                <a:spcPct val="150000"/>
              </a:lnSpc>
            </a:pPr>
            <a:endParaRPr lang="en-US" sz="2400" i="1" dirty="0"/>
          </a:p>
          <a:p>
            <a:pPr>
              <a:lnSpc>
                <a:spcPct val="150000"/>
              </a:lnSpc>
            </a:pPr>
            <a:endParaRPr lang="en-US" sz="2200" i="1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899D4D0-CC71-4E67-8348-62A7DA64A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83812A-8801-4A60-8B4A-B799D494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08523" cy="1325563"/>
          </a:xfrm>
        </p:spPr>
        <p:txBody>
          <a:bodyPr/>
          <a:lstStyle/>
          <a:p>
            <a:r>
              <a:rPr lang="en-US" dirty="0"/>
              <a:t>Public Limited Companies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No limit to the maximum number of shareholders and should consist at least two directors.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offer shares for sale to the general public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No restriction on the transferability of shares, if listed in the CSE.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Allowed to raise funds by issuing debentures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last word of the name should be read as either as “Public Limited Company” or “PLC” if the company is a listed company. If not the name should be as “Limited” or (‘LTD’)</a:t>
            </a:r>
          </a:p>
          <a:p>
            <a:pPr>
              <a:lnSpc>
                <a:spcPct val="150000"/>
              </a:lnSpc>
              <a:buNone/>
            </a:pPr>
            <a:endParaRPr lang="en-US" sz="2200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02645DC-92DA-43E7-B590-63F5D21A6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0F363B-C81E-4F2A-8F46-551DB6AE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altLang="en-US" dirty="0"/>
          </a:p>
          <a:p>
            <a:pPr marL="0" indent="0" algn="ctr">
              <a:buNone/>
            </a:pPr>
            <a:endParaRPr lang="en-GB" altLang="en-US" dirty="0"/>
          </a:p>
          <a:p>
            <a:pPr marL="0" indent="0" algn="ctr">
              <a:buNone/>
            </a:pPr>
            <a:r>
              <a:rPr lang="en-GB" altLang="en-US" dirty="0"/>
              <a:t>Thank you!</a:t>
            </a:r>
          </a:p>
          <a:p>
            <a:endParaRPr lang="en-US" dirty="0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E8E5E386-B087-4F1C-BB7B-DFE64F231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3199E-EF92-438B-A327-1A84B8E9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48EE-D71E-4474-BCDC-BF353E840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Business Management for IT (IT3090)</a:t>
            </a:r>
          </a:p>
          <a:p>
            <a:pPr marL="0" indent="0">
              <a:buNone/>
            </a:pPr>
            <a:endParaRPr lang="en-US" altLang="en-US" sz="2800" dirty="0"/>
          </a:p>
          <a:p>
            <a:r>
              <a:rPr lang="en-US" altLang="en-US" sz="2800" dirty="0"/>
              <a:t>Enrolment Key :IT3090</a:t>
            </a:r>
          </a:p>
          <a:p>
            <a:pPr marL="0" indent="0">
              <a:buNone/>
            </a:pPr>
            <a:endParaRPr lang="en-US" altLang="en-US" sz="2800" dirty="0"/>
          </a:p>
          <a:p>
            <a:r>
              <a:rPr lang="en-US" altLang="en-US" sz="2800" dirty="0"/>
              <a:t>Maintenance of a subject files  - PPT, Extra readings, newspaper/magazine articles, quizzes, pass papers, model answers</a:t>
            </a:r>
          </a:p>
          <a:p>
            <a:endParaRPr 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6CD6727-54D4-46A0-B075-EED121CF9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  <p:extLst>
      <p:ext uri="{BB962C8B-B14F-4D97-AF65-F5344CB8AC3E}">
        <p14:creationId xmlns:p14="http://schemas.microsoft.com/office/powerpoint/2010/main" val="353476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EA67AA75-CA2F-4359-9225-35FAE267A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24E3FA-2229-41AC-974B-84028E70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874ED8-70FE-468B-8E84-37B11C3BA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sz="2800" dirty="0"/>
              <a:t>Introduction to Business Management</a:t>
            </a:r>
          </a:p>
          <a:p>
            <a:pPr marL="742950" indent="-742950">
              <a:buAutoNum type="arabicPeriod"/>
            </a:pPr>
            <a:r>
              <a:rPr lang="en-US" sz="2800" dirty="0"/>
              <a:t>The Basics of Management</a:t>
            </a:r>
          </a:p>
          <a:p>
            <a:pPr marL="742950" indent="-742950">
              <a:buAutoNum type="arabicPeriod"/>
            </a:pPr>
            <a:r>
              <a:rPr lang="en-US" sz="2800" dirty="0"/>
              <a:t>Managing People</a:t>
            </a:r>
          </a:p>
          <a:p>
            <a:pPr marL="742950" indent="-742950">
              <a:buAutoNum type="arabicPeriod"/>
            </a:pPr>
            <a:r>
              <a:rPr lang="en-US" sz="2800" dirty="0"/>
              <a:t>Accounting for Business</a:t>
            </a:r>
          </a:p>
          <a:p>
            <a:pPr marL="742950" indent="-742950">
              <a:buAutoNum type="arabicPeriod"/>
            </a:pPr>
            <a:r>
              <a:rPr lang="en-US" sz="2800" dirty="0"/>
              <a:t>Managing the Cost and Financing</a:t>
            </a:r>
          </a:p>
          <a:p>
            <a:pPr marL="742950" indent="-742950">
              <a:buAutoNum type="arabicPeriod"/>
            </a:pPr>
            <a:r>
              <a:rPr lang="en-US" sz="2800" dirty="0"/>
              <a:t>Analysis of Financial Statements</a:t>
            </a:r>
          </a:p>
          <a:p>
            <a:pPr marL="742950" indent="-742950">
              <a:buAutoNum type="arabicPeriod"/>
            </a:pPr>
            <a:r>
              <a:rPr lang="en-US" sz="2800" dirty="0"/>
              <a:t>Introduction to Economics</a:t>
            </a:r>
          </a:p>
          <a:p>
            <a:pPr marL="742950" indent="-742950">
              <a:buAutoNum type="arabicPeriod"/>
            </a:pPr>
            <a:r>
              <a:rPr lang="en-US" sz="2800" dirty="0"/>
              <a:t>Marketing Concepts and Poster's Value Chain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F1391071-0D40-44E5-AD40-FC98BE412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289898"/>
          </a:xfrm>
        </p:spPr>
        <p:txBody>
          <a:bodyPr/>
          <a:lstStyle/>
          <a:p>
            <a:r>
              <a:rPr lang="en-US" altLang="en-US" sz="2800" dirty="0"/>
              <a:t>Continuous Assessments</a:t>
            </a:r>
          </a:p>
          <a:p>
            <a:pPr marL="457200" lvl="1" indent="0">
              <a:buNone/>
            </a:pPr>
            <a:r>
              <a:rPr lang="en-US" altLang="en-US" sz="2800" dirty="0"/>
              <a:t>- Online Quiz(Week 8)                					 20%</a:t>
            </a:r>
          </a:p>
          <a:p>
            <a:r>
              <a:rPr lang="en-US" altLang="en-US" sz="2800" dirty="0"/>
              <a:t>End Semester Assessment</a:t>
            </a:r>
          </a:p>
          <a:p>
            <a:pPr marL="0" indent="0">
              <a:buNone/>
            </a:pPr>
            <a:r>
              <a:rPr lang="en-US" altLang="en-US" sz="2800" dirty="0"/>
              <a:t>      - Final Examination 					                       80%</a:t>
            </a:r>
          </a:p>
          <a:p>
            <a:pPr marL="0" indent="0">
              <a:buNone/>
            </a:pP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5D03-0904-49FD-A36B-5AA0D7A55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75" y="3684234"/>
            <a:ext cx="1580225" cy="2248969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15B5306-D9D5-4E69-93A2-41D35FACC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BCC91E-6A13-4541-9566-8AF51F31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84059B57-AD0E-41BD-B2A9-1727AB7CC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130356"/>
            <a:ext cx="8610600" cy="427044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At the end of the session students will be able to; </a:t>
            </a:r>
          </a:p>
          <a:p>
            <a:r>
              <a:rPr lang="en-US" altLang="en-US" sz="2800" dirty="0"/>
              <a:t>Explain nature of a business organization </a:t>
            </a:r>
          </a:p>
          <a:p>
            <a:r>
              <a:rPr lang="en-US" altLang="en-US" sz="2800" dirty="0"/>
              <a:t>Explain key problem associated with any  business organization </a:t>
            </a:r>
          </a:p>
          <a:p>
            <a:r>
              <a:rPr lang="en-US" altLang="en-US" sz="2800" dirty="0"/>
              <a:t>Describe the need for management </a:t>
            </a:r>
          </a:p>
          <a:p>
            <a:r>
              <a:rPr lang="en-US" altLang="en-US" sz="2800" dirty="0"/>
              <a:t>Explain the types and forms of business</a:t>
            </a:r>
          </a:p>
          <a:p>
            <a:endParaRPr lang="en-US" altLang="en-US" sz="3200" dirty="0"/>
          </a:p>
          <a:p>
            <a:pPr marL="0" indent="0">
              <a:buNone/>
            </a:pPr>
            <a:endParaRPr lang="en-US" altLang="en-US" dirty="0"/>
          </a:p>
          <a:p>
            <a:endParaRPr lang="en-GB" alt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23F4A54D-1596-4F21-A112-DFC49F61A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FC0458-E614-4C50-919B-D885CE19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479A4D99-075B-46C2-A361-1B295BEC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371600"/>
            <a:ext cx="8610600" cy="5029200"/>
          </a:xfrm>
        </p:spPr>
        <p:txBody>
          <a:bodyPr/>
          <a:lstStyle/>
          <a:p>
            <a:pPr marL="0" indent="0">
              <a:buNone/>
            </a:pPr>
            <a:endParaRPr lang="en-US" altLang="en-US" sz="2800" dirty="0"/>
          </a:p>
          <a:p>
            <a:pPr marL="0" indent="0">
              <a:buNone/>
            </a:pPr>
            <a:r>
              <a:rPr lang="en-US" altLang="en-US" sz="2800" dirty="0"/>
              <a:t>A business organization is a, </a:t>
            </a:r>
            <a:r>
              <a:rPr lang="en-US" altLang="en-US" sz="2800" b="1" dirty="0"/>
              <a:t>group of people </a:t>
            </a:r>
            <a:r>
              <a:rPr lang="en-US" altLang="en-US" sz="2800" dirty="0"/>
              <a:t>working together to satisfy </a:t>
            </a:r>
            <a:r>
              <a:rPr lang="en-US" altLang="en-US" sz="2800" b="1" dirty="0"/>
              <a:t>human needs </a:t>
            </a:r>
            <a:r>
              <a:rPr lang="en-US" altLang="en-US" sz="2800" dirty="0"/>
              <a:t>and </a:t>
            </a:r>
            <a:r>
              <a:rPr lang="en-US" altLang="en-US" sz="2800" b="1" dirty="0"/>
              <a:t>wants</a:t>
            </a:r>
            <a:r>
              <a:rPr lang="en-US" altLang="en-US" sz="2800" dirty="0"/>
              <a:t> by producing </a:t>
            </a:r>
            <a:r>
              <a:rPr lang="en-US" altLang="en-US" sz="2800" b="1" dirty="0"/>
              <a:t>goods</a:t>
            </a:r>
            <a:r>
              <a:rPr lang="en-US" altLang="en-US" sz="2800" dirty="0"/>
              <a:t> and </a:t>
            </a:r>
            <a:r>
              <a:rPr lang="en-US" altLang="en-US" sz="2800" b="1" dirty="0"/>
              <a:t>services</a:t>
            </a:r>
            <a:r>
              <a:rPr lang="en-US" altLang="en-US" sz="2800" dirty="0"/>
              <a:t> with a common objective of </a:t>
            </a:r>
            <a:r>
              <a:rPr lang="en-US" altLang="en-US" sz="2800" b="1" dirty="0"/>
              <a:t>profit maximization</a:t>
            </a:r>
            <a:r>
              <a:rPr lang="en-US" altLang="en-US" sz="2800" dirty="0"/>
              <a:t>.</a:t>
            </a:r>
          </a:p>
          <a:p>
            <a:pPr marL="0" indent="0">
              <a:buNone/>
            </a:pPr>
            <a:endParaRPr lang="en-GB" altLang="en-US" dirty="0"/>
          </a:p>
        </p:txBody>
      </p:sp>
      <p:pic>
        <p:nvPicPr>
          <p:cNvPr id="12293" name="Picture 4">
            <a:extLst>
              <a:ext uri="{FF2B5EF4-FFF2-40B4-BE49-F238E27FC236}">
                <a16:creationId xmlns:a16="http://schemas.microsoft.com/office/drawing/2014/main" id="{06766527-57E0-40F5-9E81-37323B6C5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400"/>
            <a:ext cx="30480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7">
            <a:extLst>
              <a:ext uri="{FF2B5EF4-FFF2-40B4-BE49-F238E27FC236}">
                <a16:creationId xmlns:a16="http://schemas.microsoft.com/office/drawing/2014/main" id="{BA7133E1-F42E-41EF-B592-77AD7C7D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33800"/>
            <a:ext cx="2209800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>
            <a:extLst>
              <a:ext uri="{FF2B5EF4-FFF2-40B4-BE49-F238E27FC236}">
                <a16:creationId xmlns:a16="http://schemas.microsoft.com/office/drawing/2014/main" id="{BA4A5627-D6AB-45B4-B80D-49867305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3886200"/>
            <a:ext cx="2105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01EAA92-6960-4ED8-B21C-6FF160FE6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47AEB9-F3EC-4B5A-A3DE-4B8D6750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Organization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3" descr="money_tree5">
            <a:extLst>
              <a:ext uri="{FF2B5EF4-FFF2-40B4-BE49-F238E27FC236}">
                <a16:creationId xmlns:a16="http://schemas.microsoft.com/office/drawing/2014/main" id="{A184616A-DC0E-49A9-BFCA-870AC3CA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50" y="1174750"/>
            <a:ext cx="2765071" cy="249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1" descr="labor-charge">
            <a:extLst>
              <a:ext uri="{FF2B5EF4-FFF2-40B4-BE49-F238E27FC236}">
                <a16:creationId xmlns:a16="http://schemas.microsoft.com/office/drawing/2014/main" id="{DC7FE852-3EA8-4752-98BC-2407926C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50" y="3863108"/>
            <a:ext cx="2946400" cy="215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7" descr="life-and-land_r2_c2">
            <a:extLst>
              <a:ext uri="{FF2B5EF4-FFF2-40B4-BE49-F238E27FC236}">
                <a16:creationId xmlns:a16="http://schemas.microsoft.com/office/drawing/2014/main" id="{6D768B12-26F6-4ADF-A60A-9B9BD752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985" y="302057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itle 1">
            <a:extLst>
              <a:ext uri="{FF2B5EF4-FFF2-40B4-BE49-F238E27FC236}">
                <a16:creationId xmlns:a16="http://schemas.microsoft.com/office/drawing/2014/main" id="{0F6B279F-AAF8-467F-9FD9-A6C9F660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03" y="188859"/>
            <a:ext cx="8229600" cy="868362"/>
          </a:xfrm>
        </p:spPr>
        <p:txBody>
          <a:bodyPr/>
          <a:lstStyle/>
          <a:p>
            <a:r>
              <a:rPr lang="en-US" altLang="en-US" dirty="0"/>
              <a:t>Productive Resources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DBBF5E-4283-4A89-BCF5-256541EC93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93728"/>
              </p:ext>
            </p:extLst>
          </p:nvPr>
        </p:nvGraphicFramePr>
        <p:xfrm>
          <a:off x="2860636" y="1057221"/>
          <a:ext cx="7480374" cy="495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8">
            <a:extLst>
              <a:ext uri="{FF2B5EF4-FFF2-40B4-BE49-F238E27FC236}">
                <a16:creationId xmlns:a16="http://schemas.microsoft.com/office/drawing/2014/main" id="{F2CA6978-D78A-46B8-A4C4-CA7A141CA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>
            <a:extLst>
              <a:ext uri="{FF2B5EF4-FFF2-40B4-BE49-F238E27FC236}">
                <a16:creationId xmlns:a16="http://schemas.microsoft.com/office/drawing/2014/main" id="{508796D3-4EB3-41B1-823B-CBD083B1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80506" cy="1325563"/>
          </a:xfrm>
        </p:spPr>
        <p:txBody>
          <a:bodyPr/>
          <a:lstStyle/>
          <a:p>
            <a:r>
              <a:rPr lang="en-US" altLang="en-US" dirty="0"/>
              <a:t>Business Functions; buy, make, sell, trade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743F96F-AA80-4841-BD59-4C9E511F47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04A254A-EF3D-466D-B0D6-3542846C1BAD}"/>
              </a:ext>
            </a:extLst>
          </p:cNvPr>
          <p:cNvSpPr txBox="1"/>
          <p:nvPr/>
        </p:nvSpPr>
        <p:spPr>
          <a:xfrm>
            <a:off x="2024034" y="3286125"/>
            <a:ext cx="1857388" cy="2585323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/>
              <a:t>Labor </a:t>
            </a:r>
          </a:p>
          <a:p>
            <a:pPr eaLnBrk="1" hangingPunct="1">
              <a:defRPr/>
            </a:pPr>
            <a:r>
              <a:rPr lang="en-US" dirty="0"/>
              <a:t>Material </a:t>
            </a:r>
          </a:p>
          <a:p>
            <a:pPr eaLnBrk="1" hangingPunct="1">
              <a:defRPr/>
            </a:pPr>
            <a:r>
              <a:rPr lang="en-US" dirty="0"/>
              <a:t>Capital</a:t>
            </a:r>
          </a:p>
          <a:p>
            <a:pPr eaLnBrk="1" hangingPunct="1">
              <a:defRPr/>
            </a:pPr>
            <a:r>
              <a:rPr lang="en-US" dirty="0"/>
              <a:t>Technology </a:t>
            </a:r>
          </a:p>
          <a:p>
            <a:pPr eaLnBrk="1" hangingPunct="1">
              <a:defRPr/>
            </a:pPr>
            <a:r>
              <a:rPr lang="en-US" dirty="0"/>
              <a:t>Equipment and machineries </a:t>
            </a:r>
          </a:p>
          <a:p>
            <a:pPr eaLnBrk="1" hangingPunct="1">
              <a:defRPr/>
            </a:pPr>
            <a:r>
              <a:rPr lang="en-US" dirty="0"/>
              <a:t>Knowledge and information etc 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600DD-177A-43D2-AD14-0456DB55C093}"/>
              </a:ext>
            </a:extLst>
          </p:cNvPr>
          <p:cNvSpPr txBox="1"/>
          <p:nvPr/>
        </p:nvSpPr>
        <p:spPr>
          <a:xfrm>
            <a:off x="4881554" y="3357562"/>
            <a:ext cx="2428892" cy="2862322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/>
              <a:t>Warehouse </a:t>
            </a:r>
          </a:p>
          <a:p>
            <a:pPr eaLnBrk="1" hangingPunct="1">
              <a:defRPr/>
            </a:pPr>
            <a:r>
              <a:rPr lang="en-US" dirty="0"/>
              <a:t>Production and operations </a:t>
            </a:r>
          </a:p>
          <a:p>
            <a:pPr eaLnBrk="1" hangingPunct="1">
              <a:defRPr/>
            </a:pPr>
            <a:r>
              <a:rPr lang="en-US" dirty="0"/>
              <a:t>Marketing </a:t>
            </a:r>
          </a:p>
          <a:p>
            <a:pPr eaLnBrk="1" hangingPunct="1">
              <a:defRPr/>
            </a:pPr>
            <a:r>
              <a:rPr lang="en-US" dirty="0"/>
              <a:t>Financing and accounting </a:t>
            </a:r>
          </a:p>
          <a:p>
            <a:pPr eaLnBrk="1" hangingPunct="1">
              <a:defRPr/>
            </a:pPr>
            <a:r>
              <a:rPr lang="en-US" dirty="0"/>
              <a:t>Human resource management etc</a:t>
            </a:r>
          </a:p>
          <a:p>
            <a:pPr eaLnBrk="1" hangingPunct="1">
              <a:defRPr/>
            </a:pPr>
            <a:r>
              <a:rPr lang="en-US" dirty="0"/>
              <a:t>Research and development (R&amp;D)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3E7A3-299E-4659-8E8B-6A54EE7BA615}"/>
              </a:ext>
            </a:extLst>
          </p:cNvPr>
          <p:cNvSpPr txBox="1"/>
          <p:nvPr/>
        </p:nvSpPr>
        <p:spPr>
          <a:xfrm>
            <a:off x="7667636" y="4071943"/>
            <a:ext cx="2428892" cy="1200329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Selling and distribution </a:t>
            </a:r>
          </a:p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Exchange, trade of goods and services  </a:t>
            </a:r>
          </a:p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62F6F7-00A0-441B-B823-56460E043157}"/>
              </a:ext>
            </a:extLst>
          </p:cNvPr>
          <p:cNvSpPr/>
          <p:nvPr/>
        </p:nvSpPr>
        <p:spPr>
          <a:xfrm>
            <a:off x="6524628" y="4429132"/>
            <a:ext cx="1071570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A4B658B-C6A9-4E28-A47E-4C8C01121CC2}"/>
              </a:ext>
            </a:extLst>
          </p:cNvPr>
          <p:cNvSpPr/>
          <p:nvPr/>
        </p:nvSpPr>
        <p:spPr>
          <a:xfrm>
            <a:off x="3809984" y="4357694"/>
            <a:ext cx="1071570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DDBB994-5807-4B1B-950E-6F23A2ECF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923" y="6488112"/>
            <a:ext cx="8686800" cy="3698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IT3090 -Business Management for IT-Lesson 01-Ms. Chalani Kuruppu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-Recording-Template-3 (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0ADA22D7-1419-3845-8D29-B62407BFDB29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67363D83-B63A-8F4B-A801-37AE1F384D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697F712C-D9D7-234A-BD89-5F1AA8A7886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F21B0526-E82B-EF46-8CA1-7BB58FF96C3F}"/>
    </a:ext>
  </a:extLst>
</a:theme>
</file>

<file path=ppt/theme/theme4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F1813D85-B9F6-9247-BDA2-5B134BCD4EDF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14BF16EC-D1F1-8A4C-9AC6-DCFF109D1430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04308E40-E498-604D-8617-AE89786282E4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8D59D8E6-ED84-934F-A1D7-EDB1A0A9A9FE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BB30CBEF-6EA0-9141-B10B-A29967AFFBB2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61923BB6-E458-F746-8336-3A9F47D7ABC4}" vid="{F9351B03-C511-BD46-B7C4-65BBCDCDDB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FOC-Recording-Template-3 (1)</Template>
  <TotalTime>437</TotalTime>
  <Words>1076</Words>
  <Application>Microsoft Office PowerPoint</Application>
  <PresentationFormat>Widescreen</PresentationFormat>
  <Paragraphs>207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Arial</vt:lpstr>
      <vt:lpstr>Calibri</vt:lpstr>
      <vt:lpstr>Calibri Light</vt:lpstr>
      <vt:lpstr>Cambria</vt:lpstr>
      <vt:lpstr>Tahoma</vt:lpstr>
      <vt:lpstr>Times New Roman</vt:lpstr>
      <vt:lpstr>Wingdings</vt:lpstr>
      <vt:lpstr>FOC-Recording-Template-3 (1)</vt:lpstr>
      <vt:lpstr>Custom Design</vt:lpstr>
      <vt:lpstr>1_Custom Design</vt:lpstr>
      <vt:lpstr>9_Custom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PowerPoint Presentation</vt:lpstr>
      <vt:lpstr>Module Leaders</vt:lpstr>
      <vt:lpstr>Introduction to the Module</vt:lpstr>
      <vt:lpstr>Content </vt:lpstr>
      <vt:lpstr>Assessment</vt:lpstr>
      <vt:lpstr>Learning Outcomes</vt:lpstr>
      <vt:lpstr>Business Organization</vt:lpstr>
      <vt:lpstr>Productive Resources </vt:lpstr>
      <vt:lpstr>Business Functions; buy, make, sell, trade</vt:lpstr>
      <vt:lpstr>What is the basic economic problem?</vt:lpstr>
      <vt:lpstr>Why do we study management? </vt:lpstr>
      <vt:lpstr>What Is Management?</vt:lpstr>
      <vt:lpstr>The Process of Management</vt:lpstr>
      <vt:lpstr>Who Are Managers?</vt:lpstr>
      <vt:lpstr>Types of Managers/ Levels of Management</vt:lpstr>
      <vt:lpstr>Types of Managers/ Levels of Management</vt:lpstr>
      <vt:lpstr>Types Business Organizations</vt:lpstr>
      <vt:lpstr>Principal forms of business organizations</vt:lpstr>
      <vt:lpstr>Sole Proprietorships</vt:lpstr>
      <vt:lpstr>Partnerships</vt:lpstr>
      <vt:lpstr>PowerPoint Presentation</vt:lpstr>
      <vt:lpstr>Companies </vt:lpstr>
      <vt:lpstr>Limited Companies</vt:lpstr>
      <vt:lpstr>Types of Limited Companies</vt:lpstr>
      <vt:lpstr>Private Limited Companies</vt:lpstr>
      <vt:lpstr>Public Limited Companies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Chalani Kuruppu</dc:creator>
  <cp:lastModifiedBy>Chalani Kuruppu</cp:lastModifiedBy>
  <cp:revision>31</cp:revision>
  <dcterms:created xsi:type="dcterms:W3CDTF">2019-06-30T06:24:52Z</dcterms:created>
  <dcterms:modified xsi:type="dcterms:W3CDTF">2020-07-10T08:44:26Z</dcterms:modified>
</cp:coreProperties>
</file>